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265" r:id="rId3"/>
    <p:sldId id="266" r:id="rId4"/>
    <p:sldId id="340" r:id="rId5"/>
    <p:sldId id="267" r:id="rId6"/>
    <p:sldId id="314" r:id="rId7"/>
    <p:sldId id="315" r:id="rId8"/>
    <p:sldId id="318" r:id="rId9"/>
    <p:sldId id="317" r:id="rId10"/>
    <p:sldId id="316" r:id="rId11"/>
    <p:sldId id="319" r:id="rId12"/>
    <p:sldId id="293" r:id="rId13"/>
    <p:sldId id="257" r:id="rId14"/>
    <p:sldId id="258" r:id="rId15"/>
    <p:sldId id="259" r:id="rId16"/>
    <p:sldId id="260" r:id="rId17"/>
    <p:sldId id="290" r:id="rId18"/>
    <p:sldId id="261" r:id="rId19"/>
    <p:sldId id="262" r:id="rId20"/>
    <p:sldId id="263" r:id="rId21"/>
    <p:sldId id="264" r:id="rId22"/>
    <p:sldId id="268" r:id="rId23"/>
    <p:sldId id="270" r:id="rId24"/>
    <p:sldId id="271" r:id="rId25"/>
    <p:sldId id="272" r:id="rId26"/>
    <p:sldId id="275" r:id="rId27"/>
    <p:sldId id="273" r:id="rId28"/>
    <p:sldId id="274" r:id="rId29"/>
    <p:sldId id="320" r:id="rId30"/>
    <p:sldId id="322" r:id="rId31"/>
    <p:sldId id="324" r:id="rId32"/>
    <p:sldId id="326" r:id="rId33"/>
    <p:sldId id="328" r:id="rId34"/>
    <p:sldId id="330" r:id="rId35"/>
    <p:sldId id="335" r:id="rId36"/>
    <p:sldId id="338" r:id="rId37"/>
    <p:sldId id="294" r:id="rId38"/>
    <p:sldId id="295" r:id="rId39"/>
    <p:sldId id="297" r:id="rId40"/>
    <p:sldId id="298" r:id="rId41"/>
    <p:sldId id="299" r:id="rId42"/>
    <p:sldId id="300" r:id="rId43"/>
    <p:sldId id="301" r:id="rId44"/>
    <p:sldId id="309" r:id="rId45"/>
    <p:sldId id="302" r:id="rId46"/>
    <p:sldId id="303" r:id="rId47"/>
    <p:sldId id="310" r:id="rId48"/>
    <p:sldId id="304" r:id="rId49"/>
    <p:sldId id="305" r:id="rId50"/>
    <p:sldId id="331" r:id="rId51"/>
    <p:sldId id="332" r:id="rId52"/>
    <p:sldId id="333" r:id="rId53"/>
    <p:sldId id="287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3" autoAdjust="0"/>
    <p:restoredTop sz="94660"/>
  </p:normalViewPr>
  <p:slideViewPr>
    <p:cSldViewPr>
      <p:cViewPr varScale="1">
        <p:scale>
          <a:sx n="61" d="100"/>
          <a:sy n="61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21A0-4889-4A61-8701-E869EE5BAB9F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57906-ABE4-46A7-82F9-5EC4643CD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8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7906-ABE4-46A7-82F9-5EC4643CDF4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00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Espace réservé des notes 1048638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anchor="t"/>
          <a:lstStyle/>
          <a:p>
            <a:pPr lvl="0" eaLnBrk="1" latinLnBrk="1" hangingPunct="1"/>
            <a:r>
              <a:rPr lang="fr-FR" dirty="0">
                <a:solidFill>
                  <a:srgbClr val="FFFF00"/>
                </a:solidFill>
              </a:rPr>
              <a:t>           </a:t>
            </a:r>
            <a:r>
              <a:rPr lang="fr-FR" b="1" dirty="0" smtClean="0">
                <a:solidFill>
                  <a:srgbClr val="FFFF00"/>
                </a:solidFill>
              </a:rPr>
              <a:t>LONGRICH RDC</a:t>
            </a:r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47963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7906-ABE4-46A7-82F9-5EC4643CDF4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782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57906-ABE4-46A7-82F9-5EC4643CDF4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96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0" dirty="0">
              <a:solidFill>
                <a:schemeClr val="tx1"/>
              </a:solidFill>
            </a:endParaRPr>
          </a:p>
          <a:p>
            <a:endParaRPr lang="fr-FR" b="1" dirty="0" smtClean="0">
              <a:solidFill>
                <a:srgbClr val="FFFF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 eaLnBrk="1" latinLnBrk="1" hangingPunct="1"/>
            <a:fld id="{566ABCEB-ACFC-4714-9973-3DA970169C29}" type="slidenum">
              <a:rPr lang="en-US" altLang="en-US" sz="1200" smtClean="0">
                <a:latin typeface="Calibri" pitchFamily="34" charset="0"/>
              </a:rPr>
              <a:pPr lvl="0" algn="r" eaLnBrk="1" latinLnBrk="1" hangingPunct="1"/>
              <a:t>53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8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5" name="Espace réservé de la date 1049374"/>
          <p:cNvSpPr txBox="1"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6" name="Espace réservé du pied de page 1049375"/>
          <p:cNvSpPr txBox="1"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1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7" name="Espace réservé du numéro de diapositive 1049376"/>
          <p:cNvSpPr txBox="1"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18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‹N°›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9379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49378" name="Titre 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lvl="0" algn="l" rtl="0">
              <a:defRPr sz="4000" b="1" cap="all"/>
            </a:lvl1pPr>
          </a:lstStyle>
          <a:p>
            <a:pPr lvl="0"/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26784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53638F-DB5A-48D7-8531-3D1C804BEB94}" type="datetimeFigureOut">
              <a:rPr lang="fr-FR" smtClean="0"/>
              <a:t>07/10/2025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53878CC-8361-423A-A91B-5BE74A91B0B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4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mitano5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6334472" cy="1829761"/>
          </a:xfrm>
        </p:spPr>
        <p:txBody>
          <a:bodyPr/>
          <a:lstStyle/>
          <a:p>
            <a:r>
              <a:rPr lang="fr-FR" b="1" dirty="0">
                <a:latin typeface="Algerian" pitchFamily="82" charset="0"/>
              </a:rPr>
              <a:t>PROJET MITANO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122779" y="5508577"/>
            <a:ext cx="4922796" cy="986266"/>
          </a:xfrm>
        </p:spPr>
        <p:txBody>
          <a:bodyPr>
            <a:normAutofit fontScale="77500" lnSpcReduction="20000"/>
          </a:bodyPr>
          <a:lstStyle/>
          <a:p>
            <a:endParaRPr lang="fr-FR" dirty="0" smtClean="0"/>
          </a:p>
          <a:p>
            <a:r>
              <a:rPr lang="fr-FR" b="1" dirty="0" smtClean="0"/>
              <a:t>Par Dr NANGANA Séverin</a:t>
            </a:r>
          </a:p>
          <a:p>
            <a:r>
              <a:rPr lang="fr-FR" b="1" dirty="0" smtClean="0"/>
              <a:t>(MD, Mph)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05508C7E-0375-4636-9FD8-E89E69F67B5E}"/>
              </a:ext>
            </a:extLst>
          </p:cNvPr>
          <p:cNvSpPr txBox="1"/>
          <p:nvPr/>
        </p:nvSpPr>
        <p:spPr>
          <a:xfrm>
            <a:off x="82550" y="190500"/>
            <a:ext cx="8963025" cy="112606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400" dirty="0">
                <a:solidFill>
                  <a:schemeClr val="bg1"/>
                </a:solidFill>
                <a:latin typeface="Copperplate Gothic Bold" panose="020E0705020206020404" pitchFamily="34" charset="0"/>
                <a:cs typeface="+mn-cs"/>
              </a:rPr>
              <a:t>bienvenue - welcome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7926862-E586-4F43-9793-3A72776B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0" y="1382207"/>
            <a:ext cx="1665265" cy="13681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8AA3BBA-30F4-42AB-9404-9A463992F0FF}"/>
              </a:ext>
            </a:extLst>
          </p:cNvPr>
          <p:cNvSpPr txBox="1"/>
          <p:nvPr/>
        </p:nvSpPr>
        <p:spPr>
          <a:xfrm>
            <a:off x="82550" y="4197351"/>
            <a:ext cx="8853488" cy="7514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/>
          <a:lstStyle>
            <a:lvl1pPr lvl="0" rtl="0">
              <a:defRPr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bg1"/>
                </a:solidFill>
                <a:latin typeface="Copperplate Gothic Bold" panose="020E0705020206020404" pitchFamily="34" charset="0"/>
                <a:cs typeface="+mn-cs"/>
              </a:rPr>
              <a:t>Séminaire de Présentation</a:t>
            </a:r>
          </a:p>
        </p:txBody>
      </p:sp>
      <p:pic>
        <p:nvPicPr>
          <p:cNvPr id="1026" name="Picture 2" descr="C:\Users\Deel\Downloads\5 etoiles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682" y="6131687"/>
            <a:ext cx="3289223" cy="7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" y="1347205"/>
            <a:ext cx="1591518" cy="157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 fontScale="92500" lnSpcReduction="10000"/>
          </a:bodyPr>
          <a:lstStyle/>
          <a:p>
            <a:pPr marL="109728" indent="0">
              <a:lnSpc>
                <a:spcPct val="150000"/>
              </a:lnSpc>
              <a:buNone/>
            </a:pPr>
            <a:endParaRPr lang="fr-FR" b="1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fr-FR" b="1" dirty="0" smtClean="0"/>
              <a:t>Indicateurs </a:t>
            </a:r>
            <a:r>
              <a:rPr lang="fr-FR" b="1" dirty="0"/>
              <a:t>sociaux clés </a:t>
            </a:r>
            <a:r>
              <a:rPr lang="fr-FR" dirty="0" smtClean="0"/>
              <a:t>:</a:t>
            </a:r>
          </a:p>
          <a:p>
            <a:pPr marL="624078" indent="-514350">
              <a:lnSpc>
                <a:spcPct val="150000"/>
              </a:lnSpc>
              <a:buAutoNum type="arabicPeriod" startAt="2"/>
            </a:pP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 smtClean="0"/>
              <a:t>Pauvreté</a:t>
            </a:r>
            <a:r>
              <a:rPr lang="fr-FR" dirty="0" smtClean="0"/>
              <a:t> </a:t>
            </a:r>
            <a:r>
              <a:rPr lang="fr-FR" dirty="0"/>
              <a:t>: Un pourcentage élevé de la population vit dans la pauvreté, avec un accès limité aux services sociaux de </a:t>
            </a:r>
            <a:r>
              <a:rPr lang="fr-FR" dirty="0" smtClean="0"/>
              <a:t>base. 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 smtClean="0"/>
              <a:t>Accès </a:t>
            </a:r>
            <a:r>
              <a:rPr lang="fr-FR" b="1" dirty="0"/>
              <a:t>à l'éducation et à la santé </a:t>
            </a:r>
            <a:r>
              <a:rPr lang="fr-FR" dirty="0"/>
              <a:t>: </a:t>
            </a:r>
            <a:r>
              <a:rPr lang="fr-FR" dirty="0" smtClean="0"/>
              <a:t>reste </a:t>
            </a:r>
            <a:r>
              <a:rPr lang="fr-FR" dirty="0"/>
              <a:t>limité dans de nombreuses régions, avec des disparités importantes entre les zones urbaines et rurales.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2100" y="187467"/>
            <a:ext cx="8456364" cy="7514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(5/6)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98571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Infrastructure </a:t>
            </a:r>
            <a:r>
              <a:rPr lang="fr-FR" dirty="0"/>
              <a:t>: Le pays souffre d'un manque d'infrastructures de base, notamment en matière de transport, d'énergie et de communication, entravant le développement économique et social.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Inégalités </a:t>
            </a:r>
            <a:r>
              <a:rPr lang="fr-FR" dirty="0"/>
              <a:t>: Des inégalités importantes existent entre les différentes régions du pays, ainsi qu'entre les populations urbaines et rurales, exacerbant les problèmes sociaux.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2100" y="116632"/>
            <a:ext cx="8456364" cy="7514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(6/6)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3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Image 2097233" descr="C:\Users\ServerInno\Pictures\HTC PHONE\1 185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2576" y="2053168"/>
            <a:ext cx="1685925" cy="2482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37" name="ZoneTexte 1048636"/>
          <p:cNvSpPr txBox="1"/>
          <p:nvPr/>
        </p:nvSpPr>
        <p:spPr>
          <a:xfrm>
            <a:off x="146050" y="2053168"/>
            <a:ext cx="8851900" cy="3896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endParaRPr lang="en-US" altLang="en-US" sz="35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0" algn="ctr" eaLnBrk="1" latinLnBrk="1" hangingPunct="1"/>
            <a:r>
              <a:rPr lang="en-US" alt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PRISE DE CONSCIENCE </a:t>
            </a:r>
            <a:endParaRPr lang="en-US" altLang="en-US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0" algn="ctr" eaLnBrk="1" latinLnBrk="1" hangingPunct="1"/>
            <a:endParaRPr lang="en-US" altLang="en-US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0" algn="ctr" eaLnBrk="1" latinLnBrk="1" hangingPunct="1"/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</a:t>
            </a:r>
            <a:r>
              <a:rPr lang="en-US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</a:t>
            </a:r>
          </a:p>
          <a:p>
            <a:pPr lvl="0" algn="ctr" eaLnBrk="1" latinLnBrk="1" hangingPunct="1"/>
            <a:r>
              <a:rPr lang="en-US" alt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lvl="0" algn="ctr" eaLnBrk="1" latinLnBrk="1" hangingPunct="1"/>
            <a:r>
              <a:rPr lang="en-US" alt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L’ENGAGEMENT/DETERMINATION</a:t>
            </a:r>
            <a:endParaRPr lang="en-US" altLang="en-US" sz="35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48638" name="ZoneTexte 1048637"/>
          <p:cNvSpPr txBox="1"/>
          <p:nvPr/>
        </p:nvSpPr>
        <p:spPr>
          <a:xfrm>
            <a:off x="132488" y="150659"/>
            <a:ext cx="8851900" cy="7514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2800" b="1">
                <a:solidFill>
                  <a:schemeClr val="lt1"/>
                </a:solidFill>
                <a:latin typeface="Copperplate Gothic Bold" pitchFamily="34" charset="0"/>
              </a:rPr>
              <a:t>C’EST  QUOI   LA  SOLUTION ?</a:t>
            </a:r>
          </a:p>
        </p:txBody>
      </p:sp>
      <p:pic>
        <p:nvPicPr>
          <p:cNvPr id="2097235" name="Image 2097234" descr="C:\Users\ServerInno\Pictures\ARSYCOM NEW 2018\ARSYCOM-COMMUNICATION\indexrt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76256" y="2420888"/>
            <a:ext cx="2121695" cy="2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9715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400" dirty="0" smtClean="0"/>
              <a:t>Dans le souci de palier tant soit peu aux problèmes socio-économiques qui touchent et gangrène la grande partie de la population congolaise, </a:t>
            </a:r>
            <a:r>
              <a:rPr lang="fr-FR" sz="2400" b="1" dirty="0" smtClean="0"/>
              <a:t>l’ASBL NATURAL RICH GLOBAL/RDC</a:t>
            </a:r>
            <a:r>
              <a:rPr lang="fr-FR" sz="2400" dirty="0" smtClean="0"/>
              <a:t> vient de mettre en place un projet rentable et remédiable, qui sûrement aidera nos communautés à sortir de l'état de pauvreté.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400" dirty="0" smtClean="0"/>
              <a:t>Il s’agit du </a:t>
            </a:r>
            <a:r>
              <a:rPr lang="fr-FR" sz="2400" b="1" dirty="0" smtClean="0"/>
              <a:t>PROJET MITANO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73413" y="116632"/>
            <a:ext cx="878497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200" b="1" dirty="0">
                <a:solidFill>
                  <a:schemeClr val="bg1"/>
                </a:solidFill>
              </a:rPr>
              <a:t>INTRODUCTION</a:t>
            </a:r>
            <a:endParaRPr lang="fr-F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7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Ce Projet vise :</a:t>
            </a:r>
          </a:p>
          <a:p>
            <a:pPr algn="just">
              <a:lnSpc>
                <a:spcPct val="150000"/>
              </a:lnSpc>
            </a:pPr>
            <a:r>
              <a:rPr lang="fr-FR" sz="2400" b="1" dirty="0" smtClean="0"/>
              <a:t>L’amélioration des conditions socio-économico-financières de nos membres</a:t>
            </a:r>
            <a:r>
              <a:rPr lang="fr-FR" sz="2400" dirty="0" smtClean="0"/>
              <a:t>;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Le </a:t>
            </a:r>
            <a:r>
              <a:rPr lang="fr-FR" sz="2400" b="1" dirty="0" smtClean="0"/>
              <a:t>développement de la société </a:t>
            </a:r>
            <a:r>
              <a:rPr lang="fr-FR" sz="2400" dirty="0" smtClean="0"/>
              <a:t>dans son ensemble.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400" dirty="0" smtClean="0"/>
              <a:t>Nous valorisons :</a:t>
            </a:r>
          </a:p>
          <a:p>
            <a:pPr algn="just">
              <a:lnSpc>
                <a:spcPct val="150000"/>
              </a:lnSpc>
            </a:pPr>
            <a:r>
              <a:rPr lang="fr-FR" sz="2400" dirty="0"/>
              <a:t>L</a:t>
            </a:r>
            <a:r>
              <a:rPr lang="fr-FR" sz="2400" dirty="0" smtClean="0"/>
              <a:t>a </a:t>
            </a:r>
            <a:r>
              <a:rPr lang="fr-FR" sz="2400" b="1" dirty="0" smtClean="0"/>
              <a:t>solidarité</a:t>
            </a:r>
            <a:r>
              <a:rPr lang="fr-FR" sz="2400" dirty="0" smtClean="0"/>
              <a:t>; </a:t>
            </a:r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L'</a:t>
            </a:r>
            <a:r>
              <a:rPr lang="fr-FR" sz="2400" b="1" dirty="0" smtClean="0"/>
              <a:t>entraide</a:t>
            </a:r>
            <a:r>
              <a:rPr lang="fr-FR" sz="2400" dirty="0"/>
              <a:t>;</a:t>
            </a:r>
            <a:endParaRPr lang="fr-FR" sz="2400" dirty="0" smtClean="0"/>
          </a:p>
          <a:p>
            <a:pPr algn="just">
              <a:lnSpc>
                <a:spcPct val="150000"/>
              </a:lnSpc>
            </a:pPr>
            <a:r>
              <a:rPr lang="fr-FR" sz="2400" dirty="0" smtClean="0"/>
              <a:t>Ainsi que </a:t>
            </a:r>
            <a:r>
              <a:rPr lang="fr-FR" sz="2400" b="1" dirty="0" smtClean="0"/>
              <a:t>la culture de l’excellence.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71640" y="116632"/>
            <a:ext cx="878497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200" b="1" dirty="0">
                <a:solidFill>
                  <a:schemeClr val="bg1"/>
                </a:solidFill>
              </a:rPr>
              <a:t>INTRODUCTION</a:t>
            </a:r>
            <a:r>
              <a:rPr lang="fr-FR" sz="3200" dirty="0">
                <a:solidFill>
                  <a:schemeClr val="bg1"/>
                </a:solidFill>
              </a:rPr>
              <a:t> (suite)</a:t>
            </a:r>
            <a:endParaRPr lang="fr-F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8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270000"/>
              </a:lnSpc>
              <a:buNone/>
            </a:pPr>
            <a:r>
              <a:rPr lang="fr-FR" b="1" dirty="0" smtClean="0"/>
              <a:t>N.B</a:t>
            </a:r>
            <a:r>
              <a:rPr lang="fr-FR" dirty="0" smtClean="0"/>
              <a:t>: Nous sommes là pour créer un environnement où chacun peut contribuer au bien-être collectif et bénéficier du soutien de la communauté de manière efficace et personnalisée.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fr-FR" b="1" dirty="0" smtClean="0"/>
              <a:t>Notre SLOGAN :</a:t>
            </a:r>
            <a:r>
              <a:rPr lang="fr-FR" b="1" dirty="0"/>
              <a:t> </a:t>
            </a:r>
            <a:endParaRPr lang="fr-FR" b="1" dirty="0" smtClean="0"/>
          </a:p>
          <a:p>
            <a:pPr marL="0" indent="0" algn="just">
              <a:lnSpc>
                <a:spcPct val="220000"/>
              </a:lnSpc>
              <a:buNone/>
            </a:pPr>
            <a:r>
              <a:rPr lang="fr-FR" sz="3000" b="1" dirty="0" smtClean="0">
                <a:solidFill>
                  <a:srgbClr val="C00000"/>
                </a:solidFill>
                <a:latin typeface="Algerian" pitchFamily="82" charset="0"/>
              </a:rPr>
              <a:t>«</a:t>
            </a:r>
            <a:r>
              <a:rPr lang="fr-FR" sz="3000" b="1" dirty="0">
                <a:solidFill>
                  <a:srgbClr val="C00000"/>
                </a:solidFill>
                <a:latin typeface="Algerian" pitchFamily="82" charset="0"/>
              </a:rPr>
              <a:t>ENSEMBLE, ERADIQUONS LA </a:t>
            </a:r>
            <a:r>
              <a:rPr lang="fr-FR" sz="3000" b="1" dirty="0" smtClean="0">
                <a:solidFill>
                  <a:srgbClr val="C00000"/>
                </a:solidFill>
                <a:latin typeface="Algerian" pitchFamily="82" charset="0"/>
              </a:rPr>
              <a:t>PAUVRETE AUTOUR </a:t>
            </a:r>
            <a:r>
              <a:rPr lang="fr-FR" sz="3000" b="1" dirty="0">
                <a:solidFill>
                  <a:srgbClr val="C00000"/>
                </a:solidFill>
                <a:latin typeface="Algerian" pitchFamily="82" charset="0"/>
              </a:rPr>
              <a:t>DE </a:t>
            </a:r>
            <a:r>
              <a:rPr lang="fr-FR" sz="3000" b="1" dirty="0" smtClean="0">
                <a:solidFill>
                  <a:srgbClr val="C00000"/>
                </a:solidFill>
                <a:latin typeface="Algerian" pitchFamily="82" charset="0"/>
              </a:rPr>
              <a:t>NOUS »</a:t>
            </a:r>
            <a:endParaRPr lang="fr-FR" sz="3000" b="1" dirty="0">
              <a:solidFill>
                <a:srgbClr val="C00000"/>
              </a:solidFill>
              <a:latin typeface="Algerian" pitchFamily="82" charset="0"/>
            </a:endParaRPr>
          </a:p>
          <a:p>
            <a:pPr marL="0" indent="0" algn="just">
              <a:lnSpc>
                <a:spcPct val="200000"/>
              </a:lnSpc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1640" y="116632"/>
            <a:ext cx="878497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200" b="1" dirty="0">
                <a:solidFill>
                  <a:schemeClr val="bg1"/>
                </a:solidFill>
              </a:rPr>
              <a:t>INTRODUCTION</a:t>
            </a:r>
            <a:r>
              <a:rPr lang="fr-FR" sz="3200" dirty="0">
                <a:solidFill>
                  <a:schemeClr val="bg1"/>
                </a:solidFill>
              </a:rPr>
              <a:t> (suite)</a:t>
            </a:r>
            <a:endParaRPr lang="fr-F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600" dirty="0" smtClean="0"/>
              <a:t>Nous sommes une plateforme de </a:t>
            </a:r>
            <a:r>
              <a:rPr lang="fr-FR" sz="2600" b="1" dirty="0" smtClean="0"/>
              <a:t>financement participatif</a:t>
            </a:r>
            <a:r>
              <a:rPr lang="fr-FR" sz="2600" dirty="0" smtClean="0"/>
              <a:t> dédiée à la création d'un impact positif et durable fondée sur : 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algn="just">
              <a:buFont typeface="Wingdings" pitchFamily="2" charset="2"/>
              <a:buChar char="ü"/>
            </a:pPr>
            <a:r>
              <a:rPr lang="fr-FR" sz="2600" dirty="0" smtClean="0"/>
              <a:t>La solidarité,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600" dirty="0" smtClean="0"/>
              <a:t>La transparence, </a:t>
            </a:r>
          </a:p>
          <a:p>
            <a:pPr algn="just">
              <a:buFont typeface="Wingdings" pitchFamily="2" charset="2"/>
              <a:buChar char="ü"/>
            </a:pPr>
            <a:r>
              <a:rPr lang="fr-FR" sz="2600" dirty="0"/>
              <a:t>E</a:t>
            </a:r>
            <a:r>
              <a:rPr lang="fr-FR" sz="2600" dirty="0" smtClean="0"/>
              <a:t>t l'innovation. </a:t>
            </a:r>
          </a:p>
          <a:p>
            <a:pPr marL="0" indent="0" algn="just">
              <a:buNone/>
            </a:pPr>
            <a:endParaRPr lang="fr-FR" sz="2600" dirty="0" smtClean="0"/>
          </a:p>
          <a:p>
            <a:pPr marL="0" indent="0" algn="just">
              <a:buNone/>
            </a:pPr>
            <a:r>
              <a:rPr lang="fr-FR" sz="2600" dirty="0" smtClean="0"/>
              <a:t>Nous croyons en </a:t>
            </a:r>
            <a:r>
              <a:rPr lang="fr-FR" sz="2600" b="1" dirty="0" smtClean="0"/>
              <a:t>la force de la communauté </a:t>
            </a:r>
            <a:r>
              <a:rPr lang="fr-FR" sz="2600" dirty="0" smtClean="0"/>
              <a:t>et en la puissance de l'engagement collectif. </a:t>
            </a:r>
          </a:p>
          <a:p>
            <a:pPr marL="0" indent="0" algn="just">
              <a:buNone/>
            </a:pPr>
            <a:r>
              <a:rPr lang="fr-FR" sz="2600" b="1" dirty="0" smtClean="0"/>
              <a:t>Chaque contribution de nos membres compte et a le pouvoir de créer un avenir prospère.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1640" y="116632"/>
            <a:ext cx="878497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200" b="1" dirty="0">
                <a:solidFill>
                  <a:schemeClr val="bg1"/>
                </a:solidFill>
              </a:rPr>
              <a:t>INTRODUCTION</a:t>
            </a:r>
            <a:r>
              <a:rPr lang="fr-FR" sz="3200" dirty="0">
                <a:solidFill>
                  <a:schemeClr val="bg1"/>
                </a:solidFill>
              </a:rPr>
              <a:t> (</a:t>
            </a:r>
            <a:r>
              <a:rPr lang="fr-FR" sz="3200" dirty="0" smtClean="0">
                <a:solidFill>
                  <a:schemeClr val="bg1"/>
                </a:solidFill>
              </a:rPr>
              <a:t>suite)</a:t>
            </a:r>
            <a:endParaRPr lang="fr-F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800" dirty="0"/>
              <a:t>Catégories </a:t>
            </a:r>
            <a:r>
              <a:rPr lang="fr-FR" sz="2800" dirty="0" smtClean="0"/>
              <a:t>socio-professionnelles </a:t>
            </a:r>
            <a:r>
              <a:rPr lang="fr-FR" sz="2800" dirty="0"/>
              <a:t>ciblées :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étudiants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fonctionnaires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chômeurs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commerçants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Les femmes maraichères</a:t>
            </a:r>
            <a:endParaRPr lang="fr-FR" sz="2800" dirty="0"/>
          </a:p>
          <a:p>
            <a:pPr algn="just">
              <a:lnSpc>
                <a:spcPct val="150000"/>
              </a:lnSpc>
            </a:pPr>
            <a:r>
              <a:rPr lang="fr-FR" sz="2800" dirty="0"/>
              <a:t>Les motards </a:t>
            </a:r>
          </a:p>
          <a:p>
            <a:pPr algn="just">
              <a:lnSpc>
                <a:spcPct val="150000"/>
              </a:lnSpc>
            </a:pPr>
            <a:r>
              <a:rPr lang="fr-FR" sz="2800" dirty="0"/>
              <a:t>Les chauffeurs taxi, taxi-bus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Les entrepreneurs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/>
              <a:t>Etc…</a:t>
            </a:r>
          </a:p>
          <a:p>
            <a:pPr algn="just">
              <a:lnSpc>
                <a:spcPct val="150000"/>
              </a:lnSpc>
            </a:pPr>
            <a:endParaRPr lang="fr-FR" sz="2800" dirty="0"/>
          </a:p>
          <a:p>
            <a:pPr algn="just">
              <a:lnSpc>
                <a:spcPct val="150000"/>
              </a:lnSpc>
            </a:pP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171640" y="116632"/>
            <a:ext cx="878497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200" b="1" dirty="0" smtClean="0">
                <a:solidFill>
                  <a:schemeClr val="bg1"/>
                </a:solidFill>
              </a:rPr>
              <a:t>INTRODUCTION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>
                <a:solidFill>
                  <a:schemeClr val="bg1"/>
                </a:solidFill>
              </a:rPr>
              <a:t>(</a:t>
            </a:r>
            <a:r>
              <a:rPr lang="fr-FR" sz="3200" dirty="0" smtClean="0">
                <a:solidFill>
                  <a:schemeClr val="bg1"/>
                </a:solidFill>
              </a:rPr>
              <a:t>suite et fin)</a:t>
            </a: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0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fr-FR" sz="3800" dirty="0" smtClean="0"/>
              <a:t>Etre majeur (âgé de 18 ans révolu);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fr-FR" sz="3800" dirty="0" smtClean="0"/>
              <a:t>Payer les frais d’adhésion qui se lèvent à </a:t>
            </a:r>
            <a:r>
              <a:rPr lang="fr-FR" sz="3800" b="1" dirty="0" smtClean="0"/>
              <a:t>10,5$</a:t>
            </a:r>
            <a:r>
              <a:rPr lang="fr-FR" sz="3800" dirty="0" smtClean="0"/>
              <a:t> (5$ pour l’inscription et les 5,5$ autres pour la contribution mensuelle);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fr-FR" sz="3800" dirty="0" smtClean="0"/>
              <a:t>Présenter sa carte d’identité en cours  de validité.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b="1" i="1" dirty="0" smtClean="0">
                <a:solidFill>
                  <a:srgbClr val="FF0000"/>
                </a:solidFill>
              </a:rPr>
              <a:t>N.B : Chaque Membre N’A DROIT QU’A UN SEUL COMPTE.</a:t>
            </a:r>
            <a:endParaRPr lang="fr-FR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0434" y="37072"/>
            <a:ext cx="8784976" cy="101566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3000" b="1" dirty="0">
                <a:solidFill>
                  <a:schemeClr val="bg1"/>
                </a:solidFill>
              </a:rPr>
              <a:t>COMMENT INTEGRER </a:t>
            </a:r>
            <a:endParaRPr lang="fr-FR" sz="3000" b="1" dirty="0" smtClean="0">
              <a:solidFill>
                <a:schemeClr val="bg1"/>
              </a:solidFill>
            </a:endParaRPr>
          </a:p>
          <a:p>
            <a:pPr lvl="0" algn="ctr"/>
            <a:r>
              <a:rPr lang="fr-FR" sz="3000" b="1" dirty="0" smtClean="0">
                <a:solidFill>
                  <a:schemeClr val="bg1"/>
                </a:solidFill>
              </a:rPr>
              <a:t>LE </a:t>
            </a:r>
            <a:r>
              <a:rPr lang="fr-FR" sz="3000" b="1" dirty="0">
                <a:solidFill>
                  <a:schemeClr val="bg1"/>
                </a:solidFill>
              </a:rPr>
              <a:t>PROJET MITANO ?</a:t>
            </a:r>
            <a:endParaRPr lang="fr-FR" alt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363272" cy="504056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2400" dirty="0"/>
              <a:t>Nous </a:t>
            </a:r>
            <a:r>
              <a:rPr lang="fr-FR" sz="2400" dirty="0" smtClean="0"/>
              <a:t>fonctionnons </a:t>
            </a:r>
            <a:r>
              <a:rPr lang="fr-FR" sz="2400" dirty="0"/>
              <a:t>selon le schéma de la </a:t>
            </a:r>
            <a:r>
              <a:rPr lang="fr-FR" sz="2400" b="1" dirty="0" smtClean="0"/>
              <a:t>Matrice forcée 5x6</a:t>
            </a:r>
            <a:r>
              <a:rPr lang="fr-FR" sz="2400" dirty="0" smtClean="0"/>
              <a:t>. </a:t>
            </a:r>
            <a:r>
              <a:rPr lang="fr-FR" sz="2400" dirty="0"/>
              <a:t>C’est-à-dire, chaque membre qui adhère au Projet MITANO recrute </a:t>
            </a:r>
            <a:r>
              <a:rPr lang="fr-FR" sz="2400" b="1" dirty="0"/>
              <a:t>5 personnes </a:t>
            </a:r>
            <a:r>
              <a:rPr lang="fr-FR" sz="2400" dirty="0"/>
              <a:t>dans son </a:t>
            </a:r>
            <a:r>
              <a:rPr lang="fr-FR" sz="2400" dirty="0" smtClean="0"/>
              <a:t>équipe, </a:t>
            </a:r>
            <a:r>
              <a:rPr lang="fr-FR" sz="2400" dirty="0"/>
              <a:t>les 5 feront de </a:t>
            </a:r>
            <a:r>
              <a:rPr lang="fr-FR" sz="2400" dirty="0" smtClean="0"/>
              <a:t>même </a:t>
            </a:r>
            <a:r>
              <a:rPr lang="fr-FR" sz="2400" dirty="0"/>
              <a:t>et ainsi de suite. </a:t>
            </a:r>
            <a:endParaRPr lang="fr-FR" sz="2400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400" dirty="0" smtClean="0"/>
              <a:t>Cette stratégie </a:t>
            </a:r>
            <a:r>
              <a:rPr lang="fr-FR" sz="2400" smtClean="0"/>
              <a:t>de travail </a:t>
            </a:r>
            <a:r>
              <a:rPr lang="fr-FR" sz="2400" dirty="0" smtClean="0"/>
              <a:t>nous aide d’atteindre un grand nombre de personnes dans la communauté.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fr-FR" sz="2400" dirty="0" smtClean="0"/>
              <a:t>La </a:t>
            </a:r>
            <a:r>
              <a:rPr lang="fr-FR" sz="2400" dirty="0"/>
              <a:t>limite des Gains pour chaque membre est atteinte quand ce dernier achève (rempli) sa </a:t>
            </a:r>
            <a:r>
              <a:rPr lang="fr-FR" sz="2400" b="1" dirty="0"/>
              <a:t>6ème </a:t>
            </a:r>
            <a:r>
              <a:rPr lang="fr-FR" sz="2400" b="1" dirty="0" smtClean="0"/>
              <a:t>Génération.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1"/>
            <a:ext cx="8856984" cy="907941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sz="2650" b="1" dirty="0" smtClean="0">
                <a:solidFill>
                  <a:schemeClr val="bg1"/>
                </a:solidFill>
              </a:rPr>
              <a:t>COMMENT </a:t>
            </a:r>
            <a:r>
              <a:rPr lang="fr-FR" sz="2650" b="1" dirty="0">
                <a:solidFill>
                  <a:schemeClr val="bg1"/>
                </a:solidFill>
              </a:rPr>
              <a:t>FONCTIONNE </a:t>
            </a:r>
            <a:endParaRPr lang="fr-FR" sz="2650" b="1" dirty="0" smtClean="0">
              <a:solidFill>
                <a:schemeClr val="bg1"/>
              </a:solidFill>
            </a:endParaRPr>
          </a:p>
          <a:p>
            <a:pPr lvl="0" algn="ctr"/>
            <a:r>
              <a:rPr lang="fr-FR" sz="2650" b="1" dirty="0" smtClean="0">
                <a:solidFill>
                  <a:schemeClr val="bg1"/>
                </a:solidFill>
              </a:rPr>
              <a:t>NOTRE MATRICE </a:t>
            </a:r>
            <a:r>
              <a:rPr lang="fr-FR" sz="2650" b="1" dirty="0">
                <a:solidFill>
                  <a:schemeClr val="bg1"/>
                </a:solidFill>
              </a:rPr>
              <a:t>?</a:t>
            </a:r>
            <a:endParaRPr lang="fr-FR" altLang="en-US" sz="265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50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571" y="764704"/>
            <a:ext cx="2142857" cy="200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0" y="3212976"/>
            <a:ext cx="9144000" cy="9334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3000" dirty="0">
                <a:solidFill>
                  <a:schemeClr val="lt1"/>
                </a:solidFill>
                <a:latin typeface="Arial Black" pitchFamily="34" charset="0"/>
              </a:rPr>
              <a:t>Merci de passer en mode « Silencieux »</a:t>
            </a:r>
          </a:p>
        </p:txBody>
      </p:sp>
      <p:pic>
        <p:nvPicPr>
          <p:cNvPr id="6" name="Image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98772" y="4653136"/>
            <a:ext cx="1781175" cy="175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1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i="1" dirty="0" smtClean="0"/>
          </a:p>
          <a:p>
            <a:pPr marL="542925" indent="-542925">
              <a:buNone/>
            </a:pPr>
            <a:endParaRPr lang="fr-FR" sz="1100" b="1" i="1" dirty="0" smtClean="0"/>
          </a:p>
          <a:p>
            <a:pPr marL="542925" indent="-542925">
              <a:buNone/>
            </a:pPr>
            <a:endParaRPr lang="fr-FR" sz="2400" b="1" i="1" dirty="0" smtClean="0"/>
          </a:p>
          <a:p>
            <a:pPr marL="542925" indent="-542925">
              <a:buNone/>
            </a:pPr>
            <a:r>
              <a:rPr lang="fr-FR" sz="2400" b="1" i="1" dirty="0" smtClean="0"/>
              <a:t>N.B</a:t>
            </a:r>
            <a:r>
              <a:rPr lang="fr-FR" sz="2400" b="1" i="1" dirty="0"/>
              <a:t>: Un membre qui accompli 6 niveaux avec 19.530 membres actifs dans son </a:t>
            </a:r>
            <a:r>
              <a:rPr lang="fr-FR" sz="2400" b="1" i="1" dirty="0" smtClean="0"/>
              <a:t>équipe</a:t>
            </a:r>
            <a:r>
              <a:rPr lang="fr-FR" sz="2400" b="1" i="1" dirty="0"/>
              <a:t> </a:t>
            </a:r>
            <a:r>
              <a:rPr lang="fr-FR" sz="2400" b="1" i="1" dirty="0" smtClean="0"/>
              <a:t>aura un potentiel de gains estimé à </a:t>
            </a:r>
            <a:r>
              <a:rPr lang="fr-FR" sz="2400" b="1" i="1" dirty="0"/>
              <a:t>9.765$ de façon mensuelle. </a:t>
            </a:r>
          </a:p>
        </p:txBody>
      </p:sp>
      <p:pic>
        <p:nvPicPr>
          <p:cNvPr id="1027" name="Picture 3" descr="C:\Users\Deel\Downloads\Parrainage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2" y="1556792"/>
            <a:ext cx="66967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9264" y="37072"/>
            <a:ext cx="8784976" cy="101566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000" b="1" dirty="0">
                <a:solidFill>
                  <a:schemeClr val="bg1"/>
                </a:solidFill>
              </a:rPr>
              <a:t>FONCTIONNEMENT DE </a:t>
            </a:r>
            <a:endParaRPr lang="fr-FR" sz="3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3000" b="1" dirty="0" smtClean="0">
                <a:solidFill>
                  <a:schemeClr val="bg1"/>
                </a:solidFill>
              </a:rPr>
              <a:t>NOTRE </a:t>
            </a:r>
            <a:r>
              <a:rPr lang="fr-FR" sz="3000" b="1" dirty="0">
                <a:solidFill>
                  <a:schemeClr val="bg1"/>
                </a:solidFill>
              </a:rPr>
              <a:t>MATRICE </a:t>
            </a:r>
            <a:r>
              <a:rPr lang="fr-FR" sz="3000" b="1" dirty="0" smtClean="0">
                <a:solidFill>
                  <a:schemeClr val="bg1"/>
                </a:solidFill>
              </a:rPr>
              <a:t>5x6</a:t>
            </a:r>
            <a:endParaRPr lang="fr-FR" sz="30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9267033"/>
              </p:ext>
            </p:extLst>
          </p:nvPr>
        </p:nvGraphicFramePr>
        <p:xfrm>
          <a:off x="199264" y="1412775"/>
          <a:ext cx="8784975" cy="5180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9659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222222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 DE PERSONNES PAR NIVEAU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NOMBRE DE PERSONNES CUMULÉES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GAINS PAR NIVEAU (EN USD)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GAINS CUMULÉS</a:t>
                      </a:r>
                      <a:endParaRPr lang="fr-FR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(EN USD)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</a:t>
                      </a: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2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3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77.5$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4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625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780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312.5$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390$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5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3.125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3.905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1.562,5$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1.952,5$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024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Niveau 6</a:t>
                      </a:r>
                      <a:endParaRPr lang="fr-FR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15.625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19.530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7.812,5$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9.765$</a:t>
                      </a:r>
                      <a:endParaRPr lang="fr-F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9264" y="119534"/>
            <a:ext cx="8784976" cy="892552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600" b="1" dirty="0">
                <a:solidFill>
                  <a:schemeClr val="bg1"/>
                </a:solidFill>
              </a:rPr>
              <a:t>FONCTIONNEMENT DE </a:t>
            </a:r>
          </a:p>
          <a:p>
            <a:pPr algn="ctr"/>
            <a:r>
              <a:rPr lang="fr-FR" sz="2600" b="1" dirty="0" smtClean="0">
                <a:solidFill>
                  <a:schemeClr val="bg1"/>
                </a:solidFill>
              </a:rPr>
              <a:t>NOTRE </a:t>
            </a:r>
            <a:r>
              <a:rPr lang="fr-FR" sz="2600" b="1" dirty="0">
                <a:solidFill>
                  <a:schemeClr val="bg1"/>
                </a:solidFill>
              </a:rPr>
              <a:t>MATRICE </a:t>
            </a:r>
            <a:r>
              <a:rPr lang="fr-FR" sz="2600" b="1" dirty="0" smtClean="0">
                <a:solidFill>
                  <a:schemeClr val="bg1"/>
                </a:solidFill>
              </a:rPr>
              <a:t>5x6 (suite)</a:t>
            </a:r>
            <a:endParaRPr lang="fr-FR" sz="2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3400" dirty="0" smtClean="0"/>
              <a:t>Trois </a:t>
            </a:r>
            <a:r>
              <a:rPr lang="fr-FR" sz="3400" dirty="0"/>
              <a:t>types </a:t>
            </a:r>
            <a:r>
              <a:rPr lang="fr-FR" sz="3400" dirty="0" smtClean="0"/>
              <a:t>de </a:t>
            </a:r>
            <a:r>
              <a:rPr lang="fr-FR" sz="3400" dirty="0"/>
              <a:t>revenus </a:t>
            </a:r>
            <a:r>
              <a:rPr lang="fr-FR" sz="3400" dirty="0" smtClean="0"/>
              <a:t>: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34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3400" b="1" dirty="0" smtClean="0"/>
              <a:t>1. Bonus </a:t>
            </a:r>
            <a:r>
              <a:rPr lang="fr-FR" sz="3400" b="1" dirty="0"/>
              <a:t>de parrainage </a:t>
            </a:r>
            <a:r>
              <a:rPr lang="fr-FR" sz="3400" dirty="0"/>
              <a:t>: C</a:t>
            </a:r>
            <a:r>
              <a:rPr lang="fr-FR" sz="3400" dirty="0" smtClean="0"/>
              <a:t>haque </a:t>
            </a:r>
            <a:r>
              <a:rPr lang="fr-FR" sz="3400" dirty="0"/>
              <a:t>fois que tu parraines une personne qui paie ses </a:t>
            </a:r>
            <a:r>
              <a:rPr lang="fr-FR" sz="3400" dirty="0" smtClean="0"/>
              <a:t>10,5$ d’adhésion</a:t>
            </a:r>
            <a:r>
              <a:rPr lang="fr-FR" sz="3400" dirty="0"/>
              <a:t>, </a:t>
            </a:r>
            <a:r>
              <a:rPr lang="fr-FR" sz="3400" dirty="0" smtClean="0"/>
              <a:t>le</a:t>
            </a:r>
            <a:r>
              <a:rPr lang="fr-FR" sz="3400" dirty="0"/>
              <a:t> bonus de parrainage </a:t>
            </a:r>
            <a:r>
              <a:rPr lang="fr-FR" sz="3400" dirty="0" smtClean="0"/>
              <a:t>sera de </a:t>
            </a:r>
            <a:r>
              <a:rPr lang="fr-FR" sz="3400" b="1" dirty="0" smtClean="0"/>
              <a:t>1$</a:t>
            </a:r>
            <a:r>
              <a:rPr lang="fr-FR" sz="3400" dirty="0" smtClean="0"/>
              <a:t>.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endParaRPr lang="fr-FR" sz="34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3400" b="1" dirty="0" smtClean="0"/>
              <a:t>2. Bonus matriciel </a:t>
            </a:r>
            <a:r>
              <a:rPr lang="fr-FR" sz="3400" dirty="0"/>
              <a:t>: Il est mensuel, dépendant du remplissage de votre matrice </a:t>
            </a:r>
            <a:r>
              <a:rPr lang="fr-FR" sz="3400" dirty="0" smtClean="0"/>
              <a:t>5x6 avec possibilité de </a:t>
            </a:r>
            <a:r>
              <a:rPr lang="fr-FR" sz="3400" dirty="0"/>
              <a:t>gagner jusqu’à </a:t>
            </a:r>
            <a:r>
              <a:rPr lang="fr-FR" sz="3400" b="1" dirty="0"/>
              <a:t>9.765$</a:t>
            </a:r>
            <a:r>
              <a:rPr lang="fr-FR" sz="3400" dirty="0"/>
              <a:t> le mois</a:t>
            </a:r>
            <a:r>
              <a:rPr lang="fr-FR" sz="3400" dirty="0" smtClean="0"/>
              <a:t>. (cfr. tableau ci-haut)</a:t>
            </a:r>
            <a:endParaRPr lang="fr-FR" sz="3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9512" y="272451"/>
            <a:ext cx="8784976" cy="507831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700" b="1" dirty="0" smtClean="0">
                <a:solidFill>
                  <a:schemeClr val="bg1"/>
                </a:solidFill>
              </a:rPr>
              <a:t>DIFFERENTS TYPES DE REVENUS</a:t>
            </a:r>
            <a:endParaRPr lang="fr-FR" sz="27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292" y="1196752"/>
            <a:ext cx="8931245" cy="566124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3400" b="1" dirty="0" smtClean="0"/>
              <a:t>3.  Bonus de gratification </a:t>
            </a:r>
            <a:r>
              <a:rPr lang="fr-FR" sz="3400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400" dirty="0"/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 smtClean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 smtClean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 smtClean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buNone/>
            </a:pPr>
            <a:endParaRPr lang="fr-FR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56975" y="272451"/>
            <a:ext cx="8784976" cy="507831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700" b="1" dirty="0" smtClean="0">
                <a:solidFill>
                  <a:schemeClr val="bg1"/>
                </a:solidFill>
              </a:rPr>
              <a:t>DIFFERENTS TYPES DE REVENUS (suite)</a:t>
            </a:r>
            <a:endParaRPr lang="fr-FR" sz="27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71048"/>
              </p:ext>
            </p:extLst>
          </p:nvPr>
        </p:nvGraphicFramePr>
        <p:xfrm>
          <a:off x="323527" y="1916831"/>
          <a:ext cx="8496944" cy="487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623"/>
                <a:gridCol w="2236038"/>
                <a:gridCol w="1565226"/>
                <a:gridCol w="3354057"/>
              </a:tblGrid>
              <a:tr h="61651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NIVEAU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Bonus de Gratification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Valeur en $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Illustration</a:t>
                      </a:r>
                      <a:endParaRPr lang="fr-FR" b="1" dirty="0"/>
                    </a:p>
                  </a:txBody>
                  <a:tcPr/>
                </a:tc>
              </a:tr>
              <a:tr h="701270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Niveau 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Kit alimentaire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50$ 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80737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Niveau 4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Kit alimentaire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150$</a:t>
                      </a:r>
                    </a:p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                    </a:t>
                      </a:r>
                    </a:p>
                    <a:p>
                      <a:r>
                        <a:rPr lang="fr-FR" dirty="0" smtClean="0"/>
                        <a:t>                              </a:t>
                      </a:r>
                      <a:r>
                        <a:rPr lang="fr-FR" b="1" dirty="0" smtClean="0"/>
                        <a:t>x 3</a:t>
                      </a:r>
                      <a:endParaRPr lang="fr-FR" b="1" dirty="0"/>
                    </a:p>
                  </a:txBody>
                  <a:tcPr/>
                </a:tc>
              </a:tr>
              <a:tr h="880604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Niveau 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Voyage national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1000$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673401"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Niveau 6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Voiture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r>
                        <a:rPr lang="fr-FR" b="1" dirty="0" smtClean="0"/>
                        <a:t>6000$</a:t>
                      </a:r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 smtClean="0"/>
                    </a:p>
                    <a:p>
                      <a:pPr algn="ctr"/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0" y="5157192"/>
            <a:ext cx="1512168" cy="1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piinvest.hopetravel-monde.com/uploads/17567725084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10" y="5157192"/>
            <a:ext cx="1583162" cy="12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34" y="4200004"/>
            <a:ext cx="1512168" cy="78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71" y="4200005"/>
            <a:ext cx="1567701" cy="7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83" y="2627829"/>
            <a:ext cx="1953439" cy="59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58" y="3356992"/>
            <a:ext cx="1560513" cy="71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8356" y="1628800"/>
            <a:ext cx="8507288" cy="432047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 algn="just" defTabSz="185738">
              <a:lnSpc>
                <a:spcPct val="260000"/>
              </a:lnSpc>
              <a:buNone/>
            </a:pPr>
            <a:r>
              <a:rPr lang="fr-FR" sz="2800" dirty="0" smtClean="0"/>
              <a:t>Pour </a:t>
            </a:r>
            <a:r>
              <a:rPr lang="fr-FR" sz="2800" dirty="0"/>
              <a:t>être éligible au Bonus de gratification, </a:t>
            </a:r>
            <a:r>
              <a:rPr lang="fr-FR" sz="2800" dirty="0" smtClean="0"/>
              <a:t>vous devez:</a:t>
            </a:r>
          </a:p>
          <a:p>
            <a:pPr marL="457200" indent="-457200" algn="just" defTabSz="185738">
              <a:lnSpc>
                <a:spcPct val="260000"/>
              </a:lnSpc>
              <a:buFont typeface="Wingdings" pitchFamily="2" charset="2"/>
              <a:buChar char="q"/>
            </a:pPr>
            <a:r>
              <a:rPr lang="fr-FR" sz="2800" dirty="0"/>
              <a:t>P</a:t>
            </a:r>
            <a:r>
              <a:rPr lang="fr-FR" sz="2800" dirty="0" smtClean="0"/>
              <a:t>arrainer </a:t>
            </a:r>
            <a:r>
              <a:rPr lang="fr-FR" sz="2800" dirty="0"/>
              <a:t>au moins </a:t>
            </a:r>
            <a:r>
              <a:rPr lang="fr-FR" sz="2800" b="1" dirty="0"/>
              <a:t>5 </a:t>
            </a:r>
            <a:r>
              <a:rPr lang="fr-FR" sz="2800" b="1" dirty="0" smtClean="0"/>
              <a:t>personnes;</a:t>
            </a:r>
          </a:p>
          <a:p>
            <a:pPr marL="457200" indent="-457200" algn="just" defTabSz="185738">
              <a:lnSpc>
                <a:spcPct val="260000"/>
              </a:lnSpc>
              <a:buFont typeface="Wingdings" pitchFamily="2" charset="2"/>
              <a:buChar char="q"/>
            </a:pPr>
            <a:r>
              <a:rPr lang="fr-FR" sz="2800" dirty="0"/>
              <a:t>E</a:t>
            </a:r>
            <a:r>
              <a:rPr lang="fr-FR" sz="2800" dirty="0" smtClean="0"/>
              <a:t>t </a:t>
            </a:r>
            <a:r>
              <a:rPr lang="fr-FR" sz="2800" dirty="0"/>
              <a:t>rester actif </a:t>
            </a:r>
            <a:r>
              <a:rPr lang="fr-FR" sz="2800" dirty="0" smtClean="0"/>
              <a:t>aux contributions mensuelles de </a:t>
            </a:r>
            <a:r>
              <a:rPr lang="fr-FR" sz="2800" b="1" dirty="0" smtClean="0"/>
              <a:t>5,5$</a:t>
            </a:r>
            <a:r>
              <a:rPr lang="fr-FR" sz="2800" dirty="0" smtClean="0"/>
              <a:t>.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N.B: Les </a:t>
            </a:r>
            <a:r>
              <a:rPr lang="fr-FR" sz="2800" b="1" dirty="0">
                <a:solidFill>
                  <a:srgbClr val="FF0000"/>
                </a:solidFill>
              </a:rPr>
              <a:t>remises sont organisées 2 fois l’an JUIN/DECEMBRE</a:t>
            </a:r>
          </a:p>
          <a:p>
            <a:pPr marL="898525" indent="-898525" algn="just">
              <a:lnSpc>
                <a:spcPct val="200000"/>
              </a:lnSpc>
              <a:buNone/>
            </a:pP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9512" y="272451"/>
            <a:ext cx="8784976" cy="507831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700" b="1" dirty="0" smtClean="0">
                <a:solidFill>
                  <a:schemeClr val="bg1"/>
                </a:solidFill>
              </a:rPr>
              <a:t>DIFFERENTS TYPES DE REVENUS (suite)</a:t>
            </a:r>
            <a:endParaRPr lang="fr-FR" sz="27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èche vers le bas 1"/>
          <p:cNvSpPr/>
          <p:nvPr/>
        </p:nvSpPr>
        <p:spPr>
          <a:xfrm>
            <a:off x="4211960" y="436510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0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100" dirty="0"/>
              <a:t>Pour ce qui concerne les </a:t>
            </a:r>
            <a:r>
              <a:rPr lang="fr-FR" sz="3100" dirty="0" smtClean="0"/>
              <a:t>retraits :</a:t>
            </a:r>
          </a:p>
          <a:p>
            <a:pPr marL="0" indent="0" algn="just">
              <a:buNone/>
            </a:pPr>
            <a:endParaRPr lang="fr-FR" sz="3100" dirty="0"/>
          </a:p>
          <a:p>
            <a:pPr marL="514350" indent="-514350" algn="just">
              <a:buFont typeface="+mj-lt"/>
              <a:buAutoNum type="arabicParenR"/>
            </a:pPr>
            <a:r>
              <a:rPr lang="fr-FR" sz="3100" dirty="0" smtClean="0"/>
              <a:t>Tous Les Bonus en espèces sont </a:t>
            </a:r>
            <a:r>
              <a:rPr lang="fr-FR" sz="3100" b="1" dirty="0" smtClean="0"/>
              <a:t>Retirables </a:t>
            </a:r>
            <a:r>
              <a:rPr lang="fr-FR" sz="3100" b="1" dirty="0" smtClean="0">
                <a:solidFill>
                  <a:srgbClr val="FF0000"/>
                </a:solidFill>
              </a:rPr>
              <a:t>CHAQUE VENDREDI.</a:t>
            </a:r>
            <a:endParaRPr lang="fr-FR" sz="3100" b="1" dirty="0">
              <a:solidFill>
                <a:srgbClr val="FF0000"/>
              </a:solidFill>
            </a:endParaRPr>
          </a:p>
          <a:p>
            <a:pPr marL="514350" indent="-514350" algn="just">
              <a:buFont typeface="+mj-lt"/>
              <a:buAutoNum type="arabicParenR"/>
            </a:pPr>
            <a:r>
              <a:rPr lang="fr-FR" sz="3100" dirty="0" smtClean="0"/>
              <a:t>Pour </a:t>
            </a:r>
            <a:r>
              <a:rPr lang="fr-FR" sz="3100" dirty="0"/>
              <a:t>chaque opération de retrait, </a:t>
            </a:r>
            <a:r>
              <a:rPr lang="fr-FR" sz="3100" b="1" dirty="0"/>
              <a:t>5%</a:t>
            </a:r>
            <a:r>
              <a:rPr lang="fr-FR" sz="3100" dirty="0"/>
              <a:t> seront déduis en termes de frais.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fr-FR" sz="3100" dirty="0" smtClean="0"/>
              <a:t>Seuls </a:t>
            </a:r>
            <a:r>
              <a:rPr lang="fr-FR" sz="3100" dirty="0"/>
              <a:t>les membres </a:t>
            </a:r>
            <a:r>
              <a:rPr lang="fr-FR" sz="3100" dirty="0" smtClean="0"/>
              <a:t>actifs, c’est-à-dire </a:t>
            </a:r>
            <a:r>
              <a:rPr lang="fr-FR" sz="3100" b="1" dirty="0"/>
              <a:t>en ordre de </a:t>
            </a:r>
            <a:r>
              <a:rPr lang="fr-FR" sz="3100" b="1" dirty="0" smtClean="0"/>
              <a:t>contribution mensuelle </a:t>
            </a:r>
            <a:r>
              <a:rPr lang="fr-FR" sz="3100" b="1" dirty="0"/>
              <a:t>de </a:t>
            </a:r>
            <a:r>
              <a:rPr lang="fr-FR" sz="3100" b="1" dirty="0" smtClean="0"/>
              <a:t>5,5$</a:t>
            </a:r>
            <a:r>
              <a:rPr lang="fr-FR" sz="3100" dirty="0" smtClean="0"/>
              <a:t> </a:t>
            </a:r>
            <a:r>
              <a:rPr lang="fr-FR" sz="3100" dirty="0"/>
              <a:t>auront droit </a:t>
            </a:r>
            <a:r>
              <a:rPr lang="fr-FR" sz="3100" dirty="0" smtClean="0"/>
              <a:t>à faire les retraits.</a:t>
            </a:r>
            <a:endParaRPr lang="fr-FR" sz="31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9512" y="272451"/>
            <a:ext cx="8784976" cy="507831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700" b="1" dirty="0" smtClean="0">
                <a:solidFill>
                  <a:schemeClr val="bg1"/>
                </a:solidFill>
              </a:rPr>
              <a:t>DIFFERENTS REVENUS (suite et fin)</a:t>
            </a:r>
            <a:endParaRPr lang="fr-FR" sz="27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4900" dirty="0" smtClean="0"/>
              <a:t>Les différents moyens de paiement disponibles : 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4900" dirty="0" smtClean="0"/>
              <a:t>Par</a:t>
            </a:r>
            <a:r>
              <a:rPr lang="fr-FR" sz="4900" b="1" dirty="0" smtClean="0"/>
              <a:t> cash (au bureau) 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4900" dirty="0" smtClean="0"/>
              <a:t>Par </a:t>
            </a:r>
            <a:r>
              <a:rPr lang="fr-FR" sz="4900" b="1" dirty="0" err="1" smtClean="0"/>
              <a:t>MobileMoney</a:t>
            </a:r>
            <a:r>
              <a:rPr lang="fr-FR" sz="4900" dirty="0" smtClean="0"/>
              <a:t> 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endParaRPr lang="fr-FR" sz="4900" dirty="0" smtClean="0"/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4900" dirty="0" smtClean="0"/>
              <a:t>Par </a:t>
            </a:r>
            <a:r>
              <a:rPr lang="fr-FR" sz="4900" b="1" dirty="0" smtClean="0"/>
              <a:t>Carte Bancaire </a:t>
            </a:r>
            <a:r>
              <a:rPr lang="fr-FR" sz="4900" dirty="0" smtClean="0"/>
              <a:t>(Visa/MasterCard)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4900" dirty="0" smtClean="0"/>
              <a:t>Par </a:t>
            </a:r>
            <a:r>
              <a:rPr lang="fr-FR" sz="4900" b="1" dirty="0" smtClean="0"/>
              <a:t>Western Union/</a:t>
            </a:r>
            <a:r>
              <a:rPr lang="fr-FR" sz="4900" b="1" dirty="0" err="1" smtClean="0"/>
              <a:t>MoneyGram</a:t>
            </a:r>
            <a:endParaRPr lang="fr-FR" sz="4900" b="1" dirty="0" smtClean="0"/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4900" dirty="0" smtClean="0"/>
              <a:t>Et </a:t>
            </a:r>
            <a:r>
              <a:rPr lang="fr-FR" sz="4900" b="1" dirty="0" smtClean="0"/>
              <a:t>autres Monnaies Electroniques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4000" b="1" i="1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4000" b="1" i="1" dirty="0" smtClean="0"/>
              <a:t>N.B : - Pour chaque opération de retrait, le frais est déduit à 5%; </a:t>
            </a:r>
          </a:p>
          <a:p>
            <a:pPr marL="357188" indent="0" algn="just">
              <a:lnSpc>
                <a:spcPct val="160000"/>
              </a:lnSpc>
              <a:buNone/>
            </a:pPr>
            <a:r>
              <a:rPr lang="fr-FR" sz="4000" b="1" i="1" dirty="0" smtClean="0"/>
              <a:t> - Les frais liés au transfert sont à charge du Membre.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C:\Users\Deel\Downloads\vi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55" y="3256901"/>
            <a:ext cx="1433255" cy="29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el\Downloads\M pe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6" y="1647149"/>
            <a:ext cx="3823006" cy="15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el\Downloads\western-union-vs-moneygram-log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22" y="3717032"/>
            <a:ext cx="1842482" cy="4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7343" y="98628"/>
            <a:ext cx="8784976" cy="95410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NOS </a:t>
            </a:r>
            <a:r>
              <a:rPr lang="fr-FR" sz="2800" b="1" dirty="0">
                <a:solidFill>
                  <a:schemeClr val="bg1"/>
                </a:solidFill>
              </a:rPr>
              <a:t>DIFFERENTS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MOYENS </a:t>
            </a:r>
            <a:r>
              <a:rPr lang="fr-FR" sz="2800" b="1" dirty="0">
                <a:solidFill>
                  <a:schemeClr val="bg1"/>
                </a:solidFill>
              </a:rPr>
              <a:t>DE </a:t>
            </a:r>
            <a:r>
              <a:rPr lang="fr-FR" sz="2800" b="1" dirty="0" smtClean="0">
                <a:solidFill>
                  <a:schemeClr val="bg1"/>
                </a:solidFill>
              </a:rPr>
              <a:t>PAIEMENT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7343" y="1268760"/>
            <a:ext cx="8784976" cy="5328592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2200" b="1" u="sng" dirty="0" smtClean="0"/>
              <a:t>Encadrement </a:t>
            </a:r>
            <a:r>
              <a:rPr lang="fr-FR" sz="2200" b="1" u="sng" dirty="0"/>
              <a:t>et formation </a:t>
            </a:r>
            <a:r>
              <a:rPr lang="fr-FR" sz="2200" dirty="0"/>
              <a:t>sur l'autonomisation financière </a:t>
            </a:r>
            <a:r>
              <a:rPr lang="fr-FR" sz="2200" dirty="0" smtClean="0"/>
              <a:t>et </a:t>
            </a:r>
            <a:r>
              <a:rPr lang="fr-FR" sz="2200" dirty="0"/>
              <a:t>renforcement des </a:t>
            </a:r>
            <a:r>
              <a:rPr lang="fr-FR" sz="2200" dirty="0" smtClean="0"/>
              <a:t>capacités de nos membres et non membres;</a:t>
            </a:r>
            <a:endParaRPr lang="fr-FR" sz="2200" dirty="0"/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2200" b="1" u="sng" dirty="0" smtClean="0"/>
              <a:t>Achats </a:t>
            </a:r>
            <a:r>
              <a:rPr lang="fr-FR" sz="2200" b="1" u="sng" dirty="0"/>
              <a:t>Crédits/Forfaits</a:t>
            </a:r>
            <a:r>
              <a:rPr lang="fr-FR" sz="2200" u="sng" dirty="0"/>
              <a:t> </a:t>
            </a:r>
            <a:r>
              <a:rPr lang="fr-FR" sz="2200" dirty="0"/>
              <a:t>(appels, internet…) à moindre coût pour les membres </a:t>
            </a:r>
            <a:r>
              <a:rPr lang="fr-FR" sz="2200" dirty="0" smtClean="0"/>
              <a:t>actifs;</a:t>
            </a:r>
            <a:endParaRPr lang="fr-FR" sz="2200" dirty="0"/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2200" b="1" u="sng" dirty="0" smtClean="0"/>
              <a:t>Agro-alimentaire</a:t>
            </a:r>
            <a:r>
              <a:rPr lang="fr-FR" sz="2200" dirty="0" smtClean="0"/>
              <a:t> </a:t>
            </a:r>
            <a:r>
              <a:rPr lang="fr-FR" sz="2200" dirty="0"/>
              <a:t>: Ventes des produits alimentaires et d’usage quotidien à moindre coût pour nos </a:t>
            </a:r>
            <a:r>
              <a:rPr lang="fr-FR" sz="2200" dirty="0" smtClean="0"/>
              <a:t>membres;</a:t>
            </a:r>
          </a:p>
          <a:p>
            <a:pPr marL="514350" indent="-514350" algn="just">
              <a:lnSpc>
                <a:spcPct val="160000"/>
              </a:lnSpc>
              <a:buFont typeface="+mj-lt"/>
              <a:buAutoNum type="arabicPeriod"/>
            </a:pPr>
            <a:r>
              <a:rPr lang="fr-FR" sz="2200" b="1" u="sng" dirty="0" smtClean="0"/>
              <a:t>Social </a:t>
            </a:r>
            <a:r>
              <a:rPr lang="fr-FR" sz="2200" b="1" u="sng" dirty="0"/>
              <a:t>et Humanitaire</a:t>
            </a:r>
            <a:r>
              <a:rPr lang="fr-FR" sz="2200" u="sng" dirty="0"/>
              <a:t> </a:t>
            </a:r>
            <a:r>
              <a:rPr lang="fr-FR" sz="2200" dirty="0"/>
              <a:t>: Aide aux nécessiteux </a:t>
            </a:r>
            <a:r>
              <a:rPr lang="fr-FR" sz="2200" dirty="0" smtClean="0"/>
              <a:t>(orphelins</a:t>
            </a:r>
            <a:r>
              <a:rPr lang="fr-FR" sz="2200" dirty="0"/>
              <a:t>, </a:t>
            </a:r>
            <a:r>
              <a:rPr lang="fr-FR" sz="2200" dirty="0" smtClean="0"/>
              <a:t>veuves, vieillards, </a:t>
            </a:r>
            <a:r>
              <a:rPr lang="fr-FR" sz="2200" dirty="0"/>
              <a:t>handicapés </a:t>
            </a:r>
            <a:r>
              <a:rPr lang="fr-FR" sz="2200" dirty="0" smtClean="0"/>
              <a:t>physiques et malades…);</a:t>
            </a:r>
            <a:endParaRPr lang="fr-FR" sz="2200" dirty="0"/>
          </a:p>
          <a:p>
            <a:pPr marL="0" indent="0">
              <a:buNone/>
            </a:pP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207343" y="264757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NOS </a:t>
            </a:r>
            <a:r>
              <a:rPr lang="fr-FR" sz="2800" b="1" dirty="0">
                <a:solidFill>
                  <a:schemeClr val="bg1"/>
                </a:solidFill>
              </a:rPr>
              <a:t>DIFFERENTS </a:t>
            </a:r>
            <a:r>
              <a:rPr lang="fr-FR" sz="2800" b="1" dirty="0" smtClean="0">
                <a:solidFill>
                  <a:schemeClr val="bg1"/>
                </a:solidFill>
              </a:rPr>
              <a:t>SERVICES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176" y="1340767"/>
            <a:ext cx="8784976" cy="534810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514350" indent="-514350" algn="just">
              <a:lnSpc>
                <a:spcPct val="160000"/>
              </a:lnSpc>
              <a:buAutoNum type="arabicPeriod" startAt="5"/>
            </a:pPr>
            <a:r>
              <a:rPr lang="fr-FR" sz="7200" b="1" u="sng" dirty="0" smtClean="0"/>
              <a:t>Formation Professionnelle </a:t>
            </a:r>
            <a:r>
              <a:rPr lang="fr-FR" sz="7200" dirty="0" smtClean="0"/>
              <a:t>: A moindre coût (avec réduction de 30 à 50%) pour nos membres et ceux  de leurs familles (au 1er degré).</a:t>
            </a:r>
          </a:p>
          <a:p>
            <a:pPr marL="449263" indent="0" algn="just">
              <a:lnSpc>
                <a:spcPct val="160000"/>
              </a:lnSpc>
              <a:buNone/>
            </a:pPr>
            <a:r>
              <a:rPr lang="fr-FR" sz="7200" i="1" dirty="0"/>
              <a:t>D</a:t>
            </a:r>
            <a:r>
              <a:rPr lang="fr-FR" sz="7200" i="1" dirty="0" smtClean="0"/>
              <a:t>ifférents domaines de formation sont : Informatique, Langues, Auto-école, Esthétique, Management, Mécanique Auto, Coupe et couture, Alphabétisation, etc...  </a:t>
            </a:r>
          </a:p>
          <a:p>
            <a:pPr marL="514350" indent="-514350" algn="just">
              <a:lnSpc>
                <a:spcPct val="160000"/>
              </a:lnSpc>
              <a:buAutoNum type="arabicPeriod" startAt="6"/>
            </a:pPr>
            <a:r>
              <a:rPr lang="fr-FR" sz="7200" b="1" u="sng" dirty="0" smtClean="0"/>
              <a:t>Transport Urbain </a:t>
            </a:r>
            <a:r>
              <a:rPr lang="fr-FR" sz="7200" dirty="0" smtClean="0"/>
              <a:t>: A moindre coût (avec réduction de 30 à 50%) pour nos membres.</a:t>
            </a:r>
          </a:p>
          <a:p>
            <a:pPr marL="514350" indent="-514350" algn="just">
              <a:lnSpc>
                <a:spcPct val="160000"/>
              </a:lnSpc>
              <a:buFont typeface="Arial" pitchFamily="34" charset="0"/>
              <a:buAutoNum type="arabicPeriod" startAt="6"/>
            </a:pPr>
            <a:r>
              <a:rPr lang="fr-FR" sz="7200" b="1" u="sng" dirty="0" smtClean="0"/>
              <a:t>Assurance santé et funéraires </a:t>
            </a:r>
            <a:r>
              <a:rPr lang="fr-FR" sz="7200" dirty="0" smtClean="0"/>
              <a:t>: A moindre coût (avec réduction de 30 à 50%) pour nos membres.</a:t>
            </a:r>
          </a:p>
          <a:p>
            <a:pPr marL="514350" indent="-514350" algn="just">
              <a:lnSpc>
                <a:spcPct val="160000"/>
              </a:lnSpc>
              <a:buFont typeface="Arial" pitchFamily="34" charset="0"/>
              <a:buAutoNum type="arabicPeriod" startAt="6"/>
            </a:pPr>
            <a:r>
              <a:rPr lang="fr-FR" sz="7200" b="1" u="sng" dirty="0" smtClean="0"/>
              <a:t>Immobilier </a:t>
            </a:r>
            <a:r>
              <a:rPr lang="fr-FR" sz="7200" dirty="0" smtClean="0"/>
              <a:t>: Location maison à </a:t>
            </a:r>
            <a:r>
              <a:rPr lang="fr-FR" sz="7200" dirty="0"/>
              <a:t>moindre coût (avec réduction de 30 à </a:t>
            </a:r>
            <a:r>
              <a:rPr lang="fr-FR" sz="7200" dirty="0" smtClean="0"/>
              <a:t>40</a:t>
            </a:r>
            <a:r>
              <a:rPr lang="fr-FR" sz="7200" dirty="0"/>
              <a:t>%) pour nos membres</a:t>
            </a:r>
            <a:r>
              <a:rPr lang="fr-FR" sz="7200" dirty="0" smtClean="0"/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7200" b="1" i="1" dirty="0" smtClean="0">
                <a:solidFill>
                  <a:srgbClr val="FF0000"/>
                </a:solidFill>
              </a:rPr>
              <a:t>N.B: Les réductions énumérées ci hauts sont uniquement réservées aux membres actifs (en ordre de paiement de 5,5$ mensuel).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7200" b="1" i="1" dirty="0" smtClean="0"/>
          </a:p>
          <a:p>
            <a:pPr marL="0" indent="0" algn="just">
              <a:lnSpc>
                <a:spcPct val="160000"/>
              </a:lnSpc>
              <a:buNone/>
            </a:pPr>
            <a:endParaRPr lang="fr-FR" sz="7200" b="1" i="1" dirty="0" smtClean="0"/>
          </a:p>
          <a:p>
            <a:pPr marL="514350" indent="-514350" algn="just">
              <a:lnSpc>
                <a:spcPct val="160000"/>
              </a:lnSpc>
              <a:buAutoNum type="arabicPeriod" startAt="5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5176" y="98628"/>
            <a:ext cx="8784976" cy="954107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NOS </a:t>
            </a:r>
            <a:r>
              <a:rPr lang="fr-FR" sz="2800" b="1" dirty="0">
                <a:solidFill>
                  <a:schemeClr val="bg1"/>
                </a:solidFill>
              </a:rPr>
              <a:t>DIFFERENTS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SERVICES (suite et fin)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000748"/>
              </p:ext>
            </p:extLst>
          </p:nvPr>
        </p:nvGraphicFramePr>
        <p:xfrm>
          <a:off x="457200" y="1196753"/>
          <a:ext cx="8229600" cy="470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2098576"/>
              </a:tblGrid>
              <a:tr h="8934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DIFFERENTS BESOINS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COUT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Conception site internet et monétisation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2.000</a:t>
                      </a: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Location maison pour siège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1.600$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Modem Internet (1) + Lap top (4) + Rétroprojecteur (1) + Imprimante (1)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1.800</a:t>
                      </a: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Aménagement/équipements bureau (chaises, tables…)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Designer et publicités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Lancement officiel du projet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1.500</a:t>
                      </a: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Lancement de 2 services palpables (ex : achat forfait appel/méga à moindre </a:t>
                      </a:r>
                      <a:r>
                        <a:rPr lang="fr-FR" sz="13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cout)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10.000$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26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Imprévus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dirty="0" smtClean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1.100$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6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COUT TOTAL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300" b="1" dirty="0">
                          <a:solidFill>
                            <a:srgbClr val="222222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20.000$</a:t>
                      </a:r>
                      <a:endParaRPr lang="fr-FR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31315" y="95480"/>
            <a:ext cx="8784976" cy="861774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500" b="1" dirty="0" smtClean="0">
                <a:solidFill>
                  <a:schemeClr val="bg1"/>
                </a:solidFill>
              </a:rPr>
              <a:t>PREVISIONS BUDGETAIRES </a:t>
            </a:r>
          </a:p>
          <a:p>
            <a:pPr algn="ctr"/>
            <a:r>
              <a:rPr lang="fr-FR" sz="2500" b="1" dirty="0" smtClean="0">
                <a:solidFill>
                  <a:schemeClr val="bg1"/>
                </a:solidFill>
              </a:rPr>
              <a:t>POUR LANCEMENT </a:t>
            </a:r>
            <a:endParaRPr lang="fr-FR" sz="25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el\Downloads\orphelin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1088352"/>
            <a:ext cx="1808929" cy="11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eel\Downloads\veuve.jf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88352"/>
            <a:ext cx="1584176" cy="119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el\Downloads\liace 100$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5443561"/>
            <a:ext cx="1714096" cy="12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02713" y="2455002"/>
            <a:ext cx="1745579" cy="14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274406" y="233979"/>
            <a:ext cx="8552756" cy="584775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3200" b="1" dirty="0" smtClean="0">
                <a:solidFill>
                  <a:schemeClr val="lt1"/>
                </a:solidFill>
                <a:latin typeface="Calibri" pitchFamily="34" charset="0"/>
              </a:rPr>
              <a:t>NOS VISIONS, REVES ET ASPIRATIONS</a:t>
            </a:r>
            <a:endParaRPr lang="en-US" altLang="en-US" sz="3200" b="1" dirty="0">
              <a:solidFill>
                <a:schemeClr val="lt1"/>
              </a:solidFill>
              <a:latin typeface="Calibri" pitchFamily="34" charset="0"/>
            </a:endParaRPr>
          </a:p>
        </p:txBody>
      </p:sp>
      <p:pic>
        <p:nvPicPr>
          <p:cNvPr id="3079" name="Picture 7" descr="C:\Users\Deel\Downloads\kit alimentaire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2455002"/>
            <a:ext cx="1812767" cy="140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eel\Downloads\assurance santé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5" y="3980761"/>
            <a:ext cx="1812767" cy="138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eel\Downloads\formation-professionnel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3" y="3980760"/>
            <a:ext cx="1745579" cy="138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T chinois pour Tanger, une transformation majeure du transport urbai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3" y="5494044"/>
            <a:ext cx="1812767" cy="126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lecom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5527708"/>
            <a:ext cx="1584176" cy="12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n d'agriculture durable 2020-2030 : De quelle durabilité nous  parle-t-on? | Journal le Mouton Noi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5521107"/>
            <a:ext cx="1677031" cy="120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levage de poules pondeuses : une filière potentiellement rentable au  Burkina Fas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28" y="5534308"/>
            <a:ext cx="1518834" cy="11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ronavirus: des équipes de santé agressées à Kinshasa — La Libre Afriqu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3" y="1052735"/>
            <a:ext cx="1608506" cy="12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oblématique de l'intégration des enfants vivant avec handicap en milieu  scolaire et familial dans la ville de Kisangani - Congo Research Pap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4" y="1052735"/>
            <a:ext cx="1677030" cy="12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INSHASA : FOYER POUR PERSONNES AGÉE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27" y="1052734"/>
            <a:ext cx="1518835" cy="12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inancement participatif Archives - Crois/Sens.or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455002"/>
            <a:ext cx="5026441" cy="29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5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5801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2800" dirty="0"/>
              <a:t>Le Projet MITANO est à la recherche des personnes tant morales que physiques qui souhaiteront devenir </a:t>
            </a:r>
            <a:r>
              <a:rPr lang="fr-FR" sz="2800" b="1" dirty="0" smtClean="0"/>
              <a:t>MEMBRES </a:t>
            </a:r>
            <a:r>
              <a:rPr lang="fr-FR" sz="2800" b="1" dirty="0"/>
              <a:t>D’HONNEUR </a:t>
            </a:r>
            <a:r>
              <a:rPr lang="fr-FR" sz="2800" dirty="0"/>
              <a:t>(que d’autres entités appellent «ACTIONNAIRES») dudit Projet.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2800" b="1" dirty="0"/>
              <a:t>Nous avons besoin de 100 Membres d’honneur </a:t>
            </a:r>
            <a:r>
              <a:rPr lang="fr-FR" sz="2800" dirty="0"/>
              <a:t>qui contribueront pour le lancement du Projet. </a:t>
            </a:r>
            <a:endParaRPr lang="fr-FR" sz="2800" dirty="0" smtClean="0"/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2800" dirty="0" smtClean="0"/>
              <a:t>Ils </a:t>
            </a:r>
            <a:r>
              <a:rPr lang="fr-FR" sz="2800" dirty="0"/>
              <a:t>seront directement enregistrés dans notre système.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5176" y="188640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MEMBRES </a:t>
            </a:r>
            <a:r>
              <a:rPr lang="fr-FR" sz="2800" b="1" dirty="0">
                <a:solidFill>
                  <a:schemeClr val="bg1"/>
                </a:solidFill>
              </a:rPr>
              <a:t>D’HONNEUR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6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250000"/>
              </a:lnSpc>
              <a:buNone/>
            </a:pPr>
            <a:r>
              <a:rPr lang="fr-FR" sz="2600" dirty="0" smtClean="0"/>
              <a:t>Le </a:t>
            </a:r>
            <a:r>
              <a:rPr lang="fr-FR" sz="2600" dirty="0"/>
              <a:t>montant minimum pour devenir membre d’honneur est </a:t>
            </a:r>
            <a:r>
              <a:rPr lang="fr-FR" sz="2600" b="1" dirty="0"/>
              <a:t>estimé à 200$ </a:t>
            </a:r>
            <a:r>
              <a:rPr lang="fr-FR" sz="2600" dirty="0"/>
              <a:t>(deux cent dollars) non remboursables. </a:t>
            </a:r>
          </a:p>
          <a:p>
            <a:pPr marL="0" indent="0" algn="just">
              <a:lnSpc>
                <a:spcPct val="250000"/>
              </a:lnSpc>
              <a:buNone/>
            </a:pPr>
            <a:r>
              <a:rPr lang="fr-FR" sz="2600" dirty="0"/>
              <a:t>Ce calcul est fait sur base de </a:t>
            </a:r>
            <a:r>
              <a:rPr lang="fr-FR" sz="2600" b="1" dirty="0"/>
              <a:t>20.000$</a:t>
            </a:r>
            <a:r>
              <a:rPr lang="fr-FR" sz="2600" dirty="0"/>
              <a:t> du </a:t>
            </a:r>
            <a:r>
              <a:rPr lang="fr-FR" sz="2600" dirty="0" smtClean="0"/>
              <a:t>coût </a:t>
            </a:r>
            <a:r>
              <a:rPr lang="fr-FR" sz="2600" dirty="0"/>
              <a:t>total de départ, mais peut être revu à la hausse dépendamment des besoins qui pourront se présenter </a:t>
            </a:r>
            <a:r>
              <a:rPr lang="fr-FR" sz="2600" dirty="0" smtClean="0"/>
              <a:t>dans </a:t>
            </a:r>
            <a:r>
              <a:rPr lang="fr-FR" sz="2600" dirty="0"/>
              <a:t>le temps.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6467" y="260648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MEMBRES D’HONNEUR (suite)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46929"/>
              </p:ext>
            </p:extLst>
          </p:nvPr>
        </p:nvGraphicFramePr>
        <p:xfrm>
          <a:off x="107504" y="1052735"/>
          <a:ext cx="8928992" cy="570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080120"/>
                <a:gridCol w="972108"/>
                <a:gridCol w="1116124"/>
                <a:gridCol w="1116124"/>
                <a:gridCol w="1116124"/>
                <a:gridCol w="1116124"/>
                <a:gridCol w="1116124"/>
              </a:tblGrid>
              <a:tr h="29124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MONTANT CONTRIBUTION MEMBRES D’HONNEUR (en </a:t>
                      </a: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%</a:t>
                      </a: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EVOLUTION NOMBRE MEMBRES ACTIFS DANS LE TEMPS ET GAINS MENSUELS DES MEMBRES D’HONNEUR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5705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2.000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20.000 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200.000 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500.000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Membres Actifs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1.000.000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5.000.000 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Membres Actifs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100.000$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2.500.000$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17.000$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(85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2.125.000$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(75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187.500$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375.000$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1.875.000$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(50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1.250.000$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(30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(25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625.000$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(20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250.000$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1.800$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(9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22.500$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225.000$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1.600</a:t>
                      </a: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(8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1.200$ 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(5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125.000$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800$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(4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75.000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400$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(2</a:t>
                      </a: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50.000$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2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200$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(1</a:t>
                      </a: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%)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5.000$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25.000$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6467" y="260648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MEMBRES D’HONNEUR (suite)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6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3960440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sz="4500" b="1" dirty="0"/>
              <a:t>Exemple</a:t>
            </a:r>
            <a:r>
              <a:rPr lang="fr-FR" sz="4500" dirty="0"/>
              <a:t> : </a:t>
            </a:r>
            <a:endParaRPr lang="fr-FR" sz="4500" dirty="0" smtClean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4500" dirty="0"/>
              <a:t>Le tableau </a:t>
            </a:r>
            <a:r>
              <a:rPr lang="fr-FR" sz="4500" dirty="0" smtClean="0"/>
              <a:t>ci-dessus </a:t>
            </a:r>
            <a:r>
              <a:rPr lang="fr-FR" sz="4500" dirty="0"/>
              <a:t>illustre de manière détaillée ce que gagneront les Membres d’honneur chaque mois en termes de </a:t>
            </a:r>
            <a:r>
              <a:rPr lang="fr-FR" sz="4500" b="1" dirty="0"/>
              <a:t>Revenus passifs.</a:t>
            </a:r>
            <a:endParaRPr lang="fr-FR" sz="45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4500" dirty="0" smtClean="0"/>
              <a:t>Si </a:t>
            </a:r>
            <a:r>
              <a:rPr lang="fr-FR" sz="4500" dirty="0"/>
              <a:t>nous atteignons un effectif de </a:t>
            </a:r>
            <a:r>
              <a:rPr lang="fr-FR" sz="4500" b="1" dirty="0"/>
              <a:t>20.000 membres actifs </a:t>
            </a:r>
            <a:r>
              <a:rPr lang="fr-FR" sz="4500" dirty="0"/>
              <a:t>qui contribuent avec </a:t>
            </a:r>
            <a:r>
              <a:rPr lang="fr-FR" sz="4500" dirty="0" smtClean="0"/>
              <a:t>5.5$ </a:t>
            </a:r>
            <a:r>
              <a:rPr lang="fr-FR" sz="4500" dirty="0"/>
              <a:t>le mois, le compte Membres d’honneur bénéficiera d'un montant de </a:t>
            </a:r>
            <a:r>
              <a:rPr lang="fr-FR" sz="4500" b="1" dirty="0"/>
              <a:t>10.000$ le mois </a:t>
            </a:r>
            <a:r>
              <a:rPr lang="fr-FR" sz="4500" dirty="0" smtClean="0"/>
              <a:t>(soit 0.5</a:t>
            </a:r>
            <a:r>
              <a:rPr lang="fr-FR" sz="4500" dirty="0"/>
              <a:t>$ x 20.000 = 10.000</a:t>
            </a:r>
            <a:r>
              <a:rPr lang="fr-FR" sz="4500" dirty="0" smtClean="0"/>
              <a:t>$).</a:t>
            </a:r>
            <a:endParaRPr lang="fr-FR" sz="4500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sz="4500" dirty="0"/>
              <a:t>Le montant sera reparti aux Membres d’honneur selon les parts souscrits.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66467" y="260648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MEMBRES D’HONNEUR (suite)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6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846" y="1052734"/>
            <a:ext cx="8670626" cy="56166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dirty="0" smtClean="0"/>
              <a:t>Avec un effectif </a:t>
            </a:r>
            <a:r>
              <a:rPr lang="fr-FR" dirty="0"/>
              <a:t>de </a:t>
            </a:r>
            <a:r>
              <a:rPr lang="fr-FR" b="1" dirty="0"/>
              <a:t>20.000 membres </a:t>
            </a:r>
            <a:r>
              <a:rPr lang="fr-FR" b="1" dirty="0" smtClean="0"/>
              <a:t>actifs </a:t>
            </a:r>
            <a:r>
              <a:rPr lang="fr-FR" dirty="0"/>
              <a:t>qui contribuent avec </a:t>
            </a:r>
            <a:r>
              <a:rPr lang="fr-FR" dirty="0" smtClean="0"/>
              <a:t>5.5$ </a:t>
            </a:r>
            <a:r>
              <a:rPr lang="fr-FR" dirty="0"/>
              <a:t>le </a:t>
            </a:r>
            <a:r>
              <a:rPr lang="fr-FR" dirty="0" smtClean="0"/>
              <a:t>mois :</a:t>
            </a:r>
            <a:endParaRPr lang="fr-FR" dirty="0"/>
          </a:p>
          <a:p>
            <a:pPr algn="just">
              <a:lnSpc>
                <a:spcPct val="170000"/>
              </a:lnSpc>
            </a:pPr>
            <a:r>
              <a:rPr lang="fr-FR" dirty="0" smtClean="0"/>
              <a:t>Si </a:t>
            </a:r>
            <a:r>
              <a:rPr lang="fr-FR" dirty="0"/>
              <a:t>tu as participé avec </a:t>
            </a:r>
            <a:r>
              <a:rPr lang="fr-FR" b="1" dirty="0"/>
              <a:t>2.000$</a:t>
            </a:r>
            <a:r>
              <a:rPr lang="fr-FR" dirty="0"/>
              <a:t> comme  Membre d’honneur (càd 10%), tu auras </a:t>
            </a:r>
            <a:r>
              <a:rPr lang="fr-FR" b="1" dirty="0"/>
              <a:t>1.000$</a:t>
            </a:r>
            <a:r>
              <a:rPr lang="fr-FR" dirty="0"/>
              <a:t> le mois.</a:t>
            </a:r>
          </a:p>
          <a:p>
            <a:pPr algn="just">
              <a:lnSpc>
                <a:spcPct val="170000"/>
              </a:lnSpc>
            </a:pPr>
            <a:r>
              <a:rPr lang="fr-FR" dirty="0" smtClean="0"/>
              <a:t>Si </a:t>
            </a:r>
            <a:r>
              <a:rPr lang="fr-FR" dirty="0"/>
              <a:t>tu as participé avec </a:t>
            </a:r>
            <a:r>
              <a:rPr lang="fr-FR" b="1" dirty="0"/>
              <a:t>1.000$</a:t>
            </a:r>
            <a:r>
              <a:rPr lang="fr-FR" dirty="0"/>
              <a:t> comme  Membre d’honneur (càd 5%), tu auras </a:t>
            </a:r>
            <a:r>
              <a:rPr lang="fr-FR" b="1" dirty="0"/>
              <a:t>500$</a:t>
            </a:r>
            <a:r>
              <a:rPr lang="fr-FR" dirty="0"/>
              <a:t> le mois.</a:t>
            </a:r>
          </a:p>
          <a:p>
            <a:pPr algn="just">
              <a:lnSpc>
                <a:spcPct val="170000"/>
              </a:lnSpc>
            </a:pPr>
            <a:r>
              <a:rPr lang="fr-FR" dirty="0" smtClean="0"/>
              <a:t>Si </a:t>
            </a:r>
            <a:r>
              <a:rPr lang="fr-FR" dirty="0"/>
              <a:t>tu as participé avec </a:t>
            </a:r>
            <a:r>
              <a:rPr lang="fr-FR" b="1" dirty="0"/>
              <a:t>6</a:t>
            </a:r>
            <a:r>
              <a:rPr lang="fr-FR" b="1" dirty="0" smtClean="0"/>
              <a:t>00</a:t>
            </a:r>
            <a:r>
              <a:rPr lang="fr-FR" b="1" dirty="0"/>
              <a:t>$</a:t>
            </a:r>
            <a:r>
              <a:rPr lang="fr-FR" dirty="0"/>
              <a:t> comme  Membre d’honneur (càd 2.5%), tu auras </a:t>
            </a:r>
            <a:r>
              <a:rPr lang="fr-FR" b="1" dirty="0" smtClean="0"/>
              <a:t>300</a:t>
            </a:r>
            <a:r>
              <a:rPr lang="fr-FR" b="1" dirty="0"/>
              <a:t>$</a:t>
            </a:r>
            <a:r>
              <a:rPr lang="fr-FR" dirty="0"/>
              <a:t> le mois.</a:t>
            </a:r>
          </a:p>
          <a:p>
            <a:pPr algn="just">
              <a:lnSpc>
                <a:spcPct val="170000"/>
              </a:lnSpc>
            </a:pPr>
            <a:r>
              <a:rPr lang="fr-FR" dirty="0" smtClean="0"/>
              <a:t>Si </a:t>
            </a:r>
            <a:r>
              <a:rPr lang="fr-FR" dirty="0"/>
              <a:t>tu as participé avec </a:t>
            </a:r>
            <a:r>
              <a:rPr lang="fr-FR" b="1" dirty="0"/>
              <a:t>200$</a:t>
            </a:r>
            <a:r>
              <a:rPr lang="fr-FR" dirty="0"/>
              <a:t> comme  Membre d’honneur (càd 1%), tu auras </a:t>
            </a:r>
            <a:r>
              <a:rPr lang="fr-FR" b="1" dirty="0"/>
              <a:t>100$</a:t>
            </a:r>
            <a:r>
              <a:rPr lang="fr-FR" dirty="0"/>
              <a:t> le mois.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9846" y="188640"/>
            <a:ext cx="8784976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 smtClean="0">
                <a:solidFill>
                  <a:schemeClr val="bg1"/>
                </a:solidFill>
              </a:rPr>
              <a:t>MEMBRES D’HONNEUR (suite et fin)</a:t>
            </a:r>
            <a:endParaRPr lang="fr-FR" sz="257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5"/>
            <a:ext cx="8814642" cy="561662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2300" dirty="0" smtClean="0"/>
              <a:t>1) Ouvrir </a:t>
            </a:r>
            <a:r>
              <a:rPr lang="fr-FR" sz="2300" dirty="0"/>
              <a:t>1 bureau de représentation national à </a:t>
            </a:r>
            <a:r>
              <a:rPr lang="fr-FR" sz="2300" dirty="0" smtClean="0"/>
              <a:t>Kinshasa </a:t>
            </a:r>
            <a:r>
              <a:rPr lang="fr-FR" sz="2300" dirty="0"/>
              <a:t>d’ici Décembre </a:t>
            </a:r>
            <a:r>
              <a:rPr lang="fr-FR" sz="2300" dirty="0" smtClean="0"/>
              <a:t>2025,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endParaRPr lang="fr-FR" sz="2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300" dirty="0" smtClean="0"/>
              <a:t>2) Installer ;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300" dirty="0"/>
              <a:t>nos bureaux dans nos 26 provinces (chefs lieux) d’ici Décembre </a:t>
            </a:r>
            <a:r>
              <a:rPr lang="fr-FR" sz="2300" dirty="0" smtClean="0"/>
              <a:t>2027,</a:t>
            </a:r>
            <a:endParaRPr lang="fr-FR" sz="2300" dirty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300" dirty="0"/>
              <a:t>nos antennes dans les 145 territoires/communes au plus tard Décembre </a:t>
            </a:r>
            <a:r>
              <a:rPr lang="fr-FR" sz="2300" dirty="0" smtClean="0"/>
              <a:t>2028.</a:t>
            </a:r>
            <a:endParaRPr lang="fr-FR" sz="2300" dirty="0"/>
          </a:p>
          <a:p>
            <a:pPr marL="0" indent="0" algn="just">
              <a:lnSpc>
                <a:spcPct val="150000"/>
              </a:lnSpc>
              <a:buNone/>
            </a:pPr>
            <a:endParaRPr lang="fr-FR" sz="2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300" dirty="0" smtClean="0"/>
              <a:t>3) Engager </a:t>
            </a:r>
            <a:r>
              <a:rPr lang="fr-FR" sz="2300" dirty="0"/>
              <a:t>au moins </a:t>
            </a:r>
            <a:r>
              <a:rPr lang="fr-FR" sz="2300" b="1" dirty="0" smtClean="0"/>
              <a:t>14.500 </a:t>
            </a:r>
            <a:r>
              <a:rPr lang="fr-FR" sz="2300" b="1" dirty="0"/>
              <a:t>communicateurs/</a:t>
            </a:r>
            <a:r>
              <a:rPr lang="fr-FR" sz="2300" b="1" dirty="0" err="1"/>
              <a:t>marketeurs</a:t>
            </a:r>
            <a:r>
              <a:rPr lang="fr-FR" sz="2300" dirty="0"/>
              <a:t> à travers le pays d’ici Décembre </a:t>
            </a:r>
            <a:r>
              <a:rPr lang="fr-FR" sz="2300" dirty="0" smtClean="0"/>
              <a:t>2028,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300" dirty="0" smtClean="0"/>
              <a:t>4) Atteindre </a:t>
            </a:r>
            <a:r>
              <a:rPr lang="fr-FR" sz="2300" dirty="0"/>
              <a:t>au </a:t>
            </a:r>
            <a:r>
              <a:rPr lang="fr-FR" sz="2300" dirty="0" smtClean="0"/>
              <a:t>moins </a:t>
            </a:r>
            <a:r>
              <a:rPr lang="fr-FR" sz="2300" b="1" dirty="0" smtClean="0"/>
              <a:t>2.000.000 de membres </a:t>
            </a:r>
            <a:r>
              <a:rPr lang="fr-FR" sz="2300" dirty="0"/>
              <a:t>dans 2 ans à travers le pays, qui nous permettra à générer au moins </a:t>
            </a:r>
            <a:r>
              <a:rPr lang="fr-FR" sz="2300" b="1" dirty="0" smtClean="0"/>
              <a:t>500.000</a:t>
            </a:r>
            <a:r>
              <a:rPr lang="fr-FR" sz="2300" b="1" dirty="0"/>
              <a:t>$ chaque mois </a:t>
            </a:r>
            <a:r>
              <a:rPr lang="fr-FR" sz="2300" dirty="0"/>
              <a:t>pour étendre nos différents services qui participeront de façon significative au développement de notre pays</a:t>
            </a:r>
            <a:r>
              <a:rPr lang="fr-FR" sz="23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2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2300" dirty="0" smtClean="0"/>
              <a:t>5) Dans 5 ans atteindre au minimum </a:t>
            </a:r>
            <a:r>
              <a:rPr lang="fr-FR" sz="2300" b="1" dirty="0" smtClean="0"/>
              <a:t>5.000.000 de membres en RDC</a:t>
            </a:r>
            <a:r>
              <a:rPr lang="fr-FR" sz="2300" dirty="0" smtClean="0"/>
              <a:t>, avec au moins </a:t>
            </a:r>
            <a:r>
              <a:rPr lang="fr-FR" sz="2300" b="1" dirty="0" smtClean="0"/>
              <a:t>1.250.000$ </a:t>
            </a:r>
            <a:r>
              <a:rPr lang="fr-FR" sz="2300" dirty="0" smtClean="0"/>
              <a:t>que l’organisation mobilisera de façon mensuelle. </a:t>
            </a:r>
            <a:endParaRPr lang="fr-FR" sz="2300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fr-FR" sz="2300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fr-FR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15616" y="116632"/>
            <a:ext cx="7200800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NOS </a:t>
            </a:r>
            <a:r>
              <a:rPr lang="fr-FR" sz="2800" b="1" dirty="0" smtClean="0">
                <a:solidFill>
                  <a:schemeClr val="bg1"/>
                </a:solidFill>
              </a:rPr>
              <a:t>PROJECTIONS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846" y="1124744"/>
            <a:ext cx="8670626" cy="5544616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fr-FR" sz="2300" dirty="0" smtClean="0"/>
              <a:t>6) </a:t>
            </a:r>
            <a:r>
              <a:rPr lang="fr-FR" sz="2300" dirty="0"/>
              <a:t>Créer dans chaque territoire au moins (d’ici 5 ans) ; </a:t>
            </a:r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 centre de formation </a:t>
            </a:r>
            <a:r>
              <a:rPr lang="fr-FR" sz="2300" dirty="0" smtClean="0"/>
              <a:t>professionnelle;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 établissement d’enseignement primaire et </a:t>
            </a:r>
            <a:r>
              <a:rPr lang="fr-FR" sz="2300" dirty="0" smtClean="0"/>
              <a:t>secondaire;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 centre </a:t>
            </a:r>
            <a:r>
              <a:rPr lang="fr-FR" sz="2300" dirty="0" smtClean="0"/>
              <a:t>hospitalier;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3 centres de </a:t>
            </a:r>
            <a:r>
              <a:rPr lang="fr-FR" sz="2300" dirty="0" smtClean="0"/>
              <a:t>santé;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 unité agro-pastorale d’au moins 200 </a:t>
            </a:r>
            <a:r>
              <a:rPr lang="fr-FR" sz="2300" dirty="0" smtClean="0"/>
              <a:t>hectares;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10 unités (shops et divers) de </a:t>
            </a:r>
            <a:r>
              <a:rPr lang="fr-FR" sz="2300" dirty="0" smtClean="0"/>
              <a:t>vente;</a:t>
            </a:r>
            <a:endParaRPr lang="fr-FR" sz="2300" dirty="0"/>
          </a:p>
          <a:p>
            <a:pPr marL="342900" indent="-342900"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fr-FR" sz="2300" dirty="0"/>
              <a:t>1 service de transport avec au moins 6 bus, 20 voitures taxi et 50 motos selon les </a:t>
            </a:r>
            <a:r>
              <a:rPr lang="fr-FR" sz="2300" dirty="0" smtClean="0"/>
              <a:t>besoins.</a:t>
            </a:r>
            <a:endParaRPr lang="fr-FR" sz="2300" dirty="0"/>
          </a:p>
          <a:p>
            <a:pPr marL="812800" indent="-812800" algn="just">
              <a:lnSpc>
                <a:spcPct val="160000"/>
              </a:lnSpc>
              <a:buNone/>
            </a:pPr>
            <a:r>
              <a:rPr lang="fr-FR" sz="2300" b="1" dirty="0">
                <a:solidFill>
                  <a:srgbClr val="FF0000"/>
                </a:solidFill>
              </a:rPr>
              <a:t>N.B : Plus de </a:t>
            </a:r>
            <a:r>
              <a:rPr lang="fr-FR" sz="2300" b="1" dirty="0" smtClean="0">
                <a:solidFill>
                  <a:srgbClr val="FF0000"/>
                </a:solidFill>
              </a:rPr>
              <a:t>100.000 </a:t>
            </a:r>
            <a:r>
              <a:rPr lang="fr-FR" sz="2300" b="1" dirty="0">
                <a:solidFill>
                  <a:srgbClr val="FF0000"/>
                </a:solidFill>
              </a:rPr>
              <a:t>emplois  pour les jeunes dans différents domaines seront créés d’ici 5 ans.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fr-FR" sz="2300" dirty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fr-FR" sz="23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22512" y="264757"/>
            <a:ext cx="7200800" cy="523220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2800" b="1" dirty="0">
                <a:solidFill>
                  <a:schemeClr val="bg1"/>
                </a:solidFill>
              </a:rPr>
              <a:t>NOS </a:t>
            </a:r>
            <a:r>
              <a:rPr lang="fr-FR" sz="2800" b="1" dirty="0" smtClean="0">
                <a:solidFill>
                  <a:schemeClr val="bg1"/>
                </a:solidFill>
              </a:rPr>
              <a:t>PROJECTIONS (suite et fin)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9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100" dirty="0" smtClean="0"/>
              <a:t>PRESENTATION DU BACK OFFICE</a:t>
            </a:r>
            <a:br>
              <a:rPr lang="fr-FR" sz="3100" dirty="0" smtClean="0"/>
            </a:br>
            <a:r>
              <a:rPr lang="fr-FR" sz="3100" b="0" dirty="0" smtClean="0"/>
              <a:t>(Notre </a:t>
            </a:r>
            <a:r>
              <a:rPr lang="fr-FR" sz="3100" b="0" dirty="0"/>
              <a:t>Site Web </a:t>
            </a:r>
            <a:r>
              <a:rPr lang="fr-FR" sz="3100" b="0" dirty="0">
                <a:hlinkClick r:id="rId2"/>
              </a:rPr>
              <a:t>https</a:t>
            </a:r>
            <a:r>
              <a:rPr lang="fr-FR" sz="3100" b="0" dirty="0" smtClean="0">
                <a:hlinkClick r:id="rId2"/>
              </a:rPr>
              <a:t>://www.mitano5.com/</a:t>
            </a:r>
            <a:r>
              <a:rPr lang="fr-FR" sz="3100" b="0" dirty="0" smtClean="0"/>
              <a:t>)</a:t>
            </a:r>
            <a:endParaRPr lang="fr-FR" sz="32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5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5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58011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fr-FR" dirty="0"/>
              <a:t>Aider/Permettre nos membres  :</a:t>
            </a:r>
          </a:p>
          <a:p>
            <a:pPr marL="109728" indent="0">
              <a:buNone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/>
              <a:t>D’acheter à moins cher;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De vivre une vie socio-économique épanouie;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D’améliorer leur pouvoir d’achat;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De concrétiser leurs rêves.</a:t>
            </a:r>
          </a:p>
          <a:p>
            <a:pPr marL="109728" indent="0">
              <a:buNone/>
            </a:pPr>
            <a:endParaRPr lang="fr-FR" dirty="0"/>
          </a:p>
          <a:p>
            <a:pPr marL="109728" indent="0" algn="just">
              <a:buNone/>
            </a:pPr>
            <a:r>
              <a:rPr lang="fr-FR" dirty="0"/>
              <a:t>Bref, contribuer à la création d’</a:t>
            </a:r>
            <a:r>
              <a:rPr lang="fr-FR" b="1" dirty="0"/>
              <a:t>une classe moyenne </a:t>
            </a:r>
            <a:r>
              <a:rPr lang="fr-FR" dirty="0"/>
              <a:t>au sein de notre société, aidant au développement intégral, par l’amélioration des conditions de vie de la population. </a:t>
            </a:r>
          </a:p>
          <a:p>
            <a:pPr marL="109728" indent="0" algn="just">
              <a:buNone/>
            </a:pPr>
            <a:r>
              <a:rPr lang="fr-FR" dirty="0"/>
              <a:t>Tout ceci par le biais du </a:t>
            </a:r>
            <a:r>
              <a:rPr lang="fr-FR" b="1" dirty="0"/>
              <a:t>financement participatif </a:t>
            </a:r>
            <a:r>
              <a:rPr lang="fr-FR" dirty="0"/>
              <a:t>de nos différents membres.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7221" y="37072"/>
            <a:ext cx="8552756" cy="1015663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/>
            <a:r>
              <a:rPr lang="fr-FR" altLang="en-US" sz="3000" b="1" dirty="0">
                <a:solidFill>
                  <a:schemeClr val="lt1"/>
                </a:solidFill>
                <a:latin typeface="Calibri" pitchFamily="34" charset="0"/>
              </a:rPr>
              <a:t>NOS VISIONS, REVES ET ASPIRATIONS</a:t>
            </a:r>
          </a:p>
          <a:p>
            <a:pPr lvl="0" algn="ctr" eaLnBrk="1" latinLnBrk="1" hangingPunct="1"/>
            <a:r>
              <a:rPr lang="en-US" altLang="en-US" sz="3000" b="1" dirty="0" smtClean="0">
                <a:solidFill>
                  <a:schemeClr val="lt1"/>
                </a:solidFill>
                <a:latin typeface="Calibri" pitchFamily="34" charset="0"/>
              </a:rPr>
              <a:t> (suite et fin)</a:t>
            </a:r>
            <a:endParaRPr lang="en-US" altLang="en-US" sz="3000" b="1" dirty="0">
              <a:solidFill>
                <a:schemeClr val="lt1"/>
              </a:solidFill>
              <a:latin typeface="Calibri" pitchFamily="34" charset="0"/>
            </a:endParaRPr>
          </a:p>
        </p:txBody>
      </p:sp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3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7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0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0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80521"/>
          </a:xfrm>
        </p:spPr>
        <p:txBody>
          <a:bodyPr>
            <a:normAutofit fontScale="92500" lnSpcReduction="20000"/>
          </a:bodyPr>
          <a:lstStyle/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>
                <a:solidFill>
                  <a:srgbClr val="231F20"/>
                </a:solidFill>
              </a:rPr>
              <a:t>Augmentation du coût de la vie</a:t>
            </a: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 smtClean="0">
                <a:solidFill>
                  <a:srgbClr val="231F20"/>
                </a:solidFill>
              </a:rPr>
              <a:t>Faible pouvoir </a:t>
            </a:r>
            <a:r>
              <a:rPr lang="fr-FR" altLang="en-US" sz="2400" b="1" dirty="0">
                <a:solidFill>
                  <a:srgbClr val="231F20"/>
                </a:solidFill>
              </a:rPr>
              <a:t>d’achat</a:t>
            </a: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>
                <a:solidFill>
                  <a:srgbClr val="231F20"/>
                </a:solidFill>
              </a:rPr>
              <a:t>Chômage à la hausse</a:t>
            </a: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>
                <a:solidFill>
                  <a:srgbClr val="231F20"/>
                </a:solidFill>
              </a:rPr>
              <a:t>Accès aux services de santé limité</a:t>
            </a: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>
                <a:solidFill>
                  <a:srgbClr val="231F20"/>
                </a:solidFill>
              </a:rPr>
              <a:t>Sous alimentation </a:t>
            </a: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>
                <a:solidFill>
                  <a:srgbClr val="231F20"/>
                </a:solidFill>
              </a:rPr>
              <a:t>Transport </a:t>
            </a:r>
            <a:r>
              <a:rPr lang="fr-FR" altLang="en-US" sz="2400" b="1" dirty="0" smtClean="0">
                <a:solidFill>
                  <a:srgbClr val="231F20"/>
                </a:solidFill>
              </a:rPr>
              <a:t>urbain</a:t>
            </a:r>
            <a:endParaRPr lang="fr-FR" altLang="en-US" sz="2400" b="1" dirty="0">
              <a:solidFill>
                <a:srgbClr val="231F20"/>
              </a:solidFill>
            </a:endParaRPr>
          </a:p>
          <a:p>
            <a:pPr marL="9525" lvl="0" indent="0" latinLnBrk="1">
              <a:lnSpc>
                <a:spcPct val="200000"/>
              </a:lnSpc>
              <a:buFont typeface="Wingdings" pitchFamily="2" charset="2"/>
              <a:buChar char="Ø"/>
            </a:pPr>
            <a:r>
              <a:rPr lang="fr-FR" altLang="en-US" sz="2400" b="1" dirty="0" smtClean="0">
                <a:solidFill>
                  <a:srgbClr val="231F20"/>
                </a:solidFill>
              </a:rPr>
              <a:t>Etc…</a:t>
            </a:r>
            <a:endParaRPr lang="fr-FR" altLang="en-US" sz="2400" b="1" dirty="0">
              <a:solidFill>
                <a:srgbClr val="231F2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641" y="58315"/>
            <a:ext cx="8964488" cy="936104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marL="1441450" lvl="0" indent="-1441450" algn="ctr" eaLnBrk="1" latinLnBrk="1" hangingPunct="1"/>
            <a:r>
              <a:rPr lang="en-US" altLang="en-US" sz="2700" b="1" dirty="0" smtClean="0">
                <a:solidFill>
                  <a:schemeClr val="lt1"/>
                </a:solidFill>
                <a:latin typeface="Copperplate Gothic Bold" pitchFamily="34" charset="0"/>
              </a:rPr>
              <a:t>                        SITUATION  SOCIO- ECONOMIQUE                                        ACTUELLE</a:t>
            </a:r>
            <a:endParaRPr lang="en-US" altLang="en-US" sz="2700" b="1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5" name="Image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1879" y="-819472"/>
            <a:ext cx="6912767" cy="799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10544" y="225941"/>
            <a:ext cx="5122912" cy="1143000"/>
          </a:xfrm>
        </p:spPr>
        <p:txBody>
          <a:bodyPr/>
          <a:lstStyle/>
          <a:p>
            <a:r>
              <a:rPr lang="fr-FR" dirty="0" smtClean="0"/>
              <a:t>Débordements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99792" y="197768"/>
            <a:ext cx="4690864" cy="1143000"/>
          </a:xfrm>
        </p:spPr>
        <p:txBody>
          <a:bodyPr/>
          <a:lstStyle/>
          <a:p>
            <a:r>
              <a:rPr lang="fr-FR" dirty="0" smtClean="0"/>
              <a:t>Membre inactif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24" name="Image 2097423"/>
          <p:cNvPicPr>
            <a:picLocks/>
          </p:cNvPicPr>
          <p:nvPr/>
        </p:nvPicPr>
        <p:blipFill>
          <a:blip r:embed="rId3"/>
          <a:srcRect t="10223" b="5374"/>
          <a:stretch>
            <a:fillRect/>
          </a:stretch>
        </p:blipFill>
        <p:spPr>
          <a:xfrm>
            <a:off x="-30767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9346" name="Rectangle 1049345"/>
          <p:cNvSpPr/>
          <p:nvPr/>
        </p:nvSpPr>
        <p:spPr>
          <a:xfrm>
            <a:off x="1468437" y="158750"/>
            <a:ext cx="6508750" cy="1267883"/>
          </a:xfrm>
          <a:prstGeom prst="rect">
            <a:avLst/>
          </a:prstGeom>
          <a:noFill/>
          <a:ln>
            <a:noFill/>
          </a:ln>
        </p:spPr>
        <p:txBody>
          <a:bodyPr vert="horz" lIns="81628" tIns="40814" rIns="81628" bIns="40814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POSITIONNEZ VOUS DEJA</a:t>
            </a:r>
            <a:endParaRPr lang="en-US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49347" name="Rectangle 1049346"/>
          <p:cNvSpPr/>
          <p:nvPr/>
        </p:nvSpPr>
        <p:spPr>
          <a:xfrm>
            <a:off x="1619672" y="2348880"/>
            <a:ext cx="6357515" cy="720080"/>
          </a:xfrm>
          <a:prstGeom prst="rect">
            <a:avLst/>
          </a:prstGeom>
          <a:noFill/>
          <a:ln>
            <a:noFill/>
          </a:ln>
        </p:spPr>
        <p:txBody>
          <a:bodyPr vert="horz" lIns="81628" tIns="40814" rIns="81628" bIns="40814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2100" b="1" dirty="0" smtClean="0">
                <a:solidFill>
                  <a:srgbClr val="FFC000"/>
                </a:solidFill>
                <a:latin typeface="Times New Roman" pitchFamily="18" charset="0"/>
              </a:rPr>
              <a:t>ENSEMBLE, ERADIQUONS LA PAUVRETE </a:t>
            </a:r>
          </a:p>
          <a:p>
            <a:pPr lvl="0" algn="ctr" eaLnBrk="1" latinLnBrk="1" hangingPunct="1"/>
            <a:r>
              <a:rPr lang="en-US" altLang="en-US" sz="2100" b="1" dirty="0" smtClean="0">
                <a:solidFill>
                  <a:srgbClr val="FFC000"/>
                </a:solidFill>
                <a:latin typeface="Times New Roman" pitchFamily="18" charset="0"/>
              </a:rPr>
              <a:t>AUTOUR DE NOUS</a:t>
            </a:r>
            <a:endParaRPr lang="en-US" altLang="en-US" sz="21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sp>
        <p:nvSpPr>
          <p:cNvPr id="1049348" name="Rectangle 1049347"/>
          <p:cNvSpPr/>
          <p:nvPr/>
        </p:nvSpPr>
        <p:spPr>
          <a:xfrm>
            <a:off x="2074068" y="1074208"/>
            <a:ext cx="5297487" cy="986640"/>
          </a:xfrm>
          <a:prstGeom prst="rect">
            <a:avLst/>
          </a:prstGeom>
          <a:noFill/>
          <a:ln>
            <a:noFill/>
          </a:ln>
        </p:spPr>
        <p:txBody>
          <a:bodyPr vert="horz" lIns="81628" tIns="40814" rIns="81628" bIns="40814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ctr" eaLnBrk="1" latin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PARTAGEZ CETTE MEILLEURE </a:t>
            </a:r>
          </a:p>
          <a:p>
            <a:pPr lvl="0" algn="ctr" eaLnBrk="1" latinLnBrk="1" hangingPunct="1"/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OPPORTUNITE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1049349" name="ZoneTexte 1049348"/>
          <p:cNvSpPr txBox="1"/>
          <p:nvPr/>
        </p:nvSpPr>
        <p:spPr>
          <a:xfrm>
            <a:off x="3016250" y="6356350"/>
            <a:ext cx="2057400" cy="366183"/>
          </a:xfrm>
          <a:prstGeom prst="rect">
            <a:avLst/>
          </a:prstGeom>
          <a:noFill/>
          <a:ln>
            <a:noFill/>
          </a:ln>
        </p:spPr>
        <p:txBody>
          <a:bodyPr vert="horz" lIns="81628" tIns="40814" rIns="81628" bIns="40814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53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lnSpc>
                <a:spcPct val="160000"/>
              </a:lnSpc>
              <a:buNone/>
            </a:pPr>
            <a:endParaRPr lang="fr-FR" b="1" i="1" dirty="0" smtClean="0"/>
          </a:p>
          <a:p>
            <a:pPr marL="109728" indent="0" algn="ctr">
              <a:lnSpc>
                <a:spcPct val="160000"/>
              </a:lnSpc>
              <a:buNone/>
            </a:pPr>
            <a:r>
              <a:rPr lang="fr-FR" b="1" i="1" dirty="0" smtClean="0"/>
              <a:t>(</a:t>
            </a:r>
            <a:r>
              <a:rPr lang="fr-FR" b="1" i="1" dirty="0"/>
              <a:t>Réf, Banque mondiale 2024)</a:t>
            </a:r>
          </a:p>
          <a:p>
            <a:pPr marL="109728" indent="0" algn="just">
              <a:lnSpc>
                <a:spcPct val="160000"/>
              </a:lnSpc>
              <a:buNone/>
            </a:pPr>
            <a:endParaRPr lang="fr-FR" dirty="0" smtClean="0"/>
          </a:p>
          <a:p>
            <a:pPr algn="just">
              <a:lnSpc>
                <a:spcPct val="160000"/>
              </a:lnSpc>
            </a:pPr>
            <a:r>
              <a:rPr lang="fr-FR" dirty="0" smtClean="0"/>
              <a:t>La </a:t>
            </a:r>
            <a:r>
              <a:rPr lang="fr-FR" dirty="0"/>
              <a:t>RDC fait partie des cinq pays les plus pauvres du monde. </a:t>
            </a:r>
            <a:endParaRPr lang="fr-FR" dirty="0" smtClean="0"/>
          </a:p>
          <a:p>
            <a:pPr algn="just">
              <a:lnSpc>
                <a:spcPct val="160000"/>
              </a:lnSpc>
            </a:pPr>
            <a:r>
              <a:rPr lang="fr-FR" dirty="0" smtClean="0"/>
              <a:t>73,5 </a:t>
            </a:r>
            <a:r>
              <a:rPr lang="fr-FR" dirty="0"/>
              <a:t>% des Congolais environ ont vécu avec moins de </a:t>
            </a:r>
            <a:r>
              <a:rPr lang="fr-FR" b="1" dirty="0"/>
              <a:t>2,15 dollars par jour </a:t>
            </a:r>
            <a:r>
              <a:rPr lang="fr-FR" dirty="0"/>
              <a:t>en 2024. </a:t>
            </a:r>
            <a:r>
              <a:rPr lang="fr-FR" dirty="0" smtClean="0"/>
              <a:t>(situation d'extrême pauvreté).</a:t>
            </a:r>
          </a:p>
          <a:p>
            <a:pPr algn="just">
              <a:lnSpc>
                <a:spcPct val="160000"/>
              </a:lnSpc>
            </a:pPr>
            <a:r>
              <a:rPr lang="fr-FR" dirty="0"/>
              <a:t>La RDC a l'un des taux de retard de croissance les plus élevés d'Afrique subsaharienne (42 % des enfants de moins de cinq ans) et </a:t>
            </a:r>
            <a:r>
              <a:rPr lang="fr-FR" b="1" dirty="0"/>
              <a:t>la malnutrition est la cause sous-jacente de près de la moitié des décès d'enfants de moins de cinq ans. </a:t>
            </a:r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92100" y="150659"/>
            <a:ext cx="8456364" cy="7514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(1/6)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6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fr-FR" b="1" dirty="0" smtClean="0"/>
              <a:t>Indicateurs </a:t>
            </a:r>
            <a:r>
              <a:rPr lang="fr-FR" b="1" dirty="0"/>
              <a:t>économiques clés </a:t>
            </a:r>
            <a:r>
              <a:rPr lang="fr-FR" b="1" dirty="0" smtClean="0"/>
              <a:t>:</a:t>
            </a:r>
          </a:p>
          <a:p>
            <a:pPr marL="109728" indent="0" algn="just">
              <a:lnSpc>
                <a:spcPct val="150000"/>
              </a:lnSpc>
              <a:buNone/>
            </a:pPr>
            <a:endParaRPr lang="fr-FR" b="1" dirty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PIB</a:t>
            </a:r>
            <a:r>
              <a:rPr lang="fr-FR" dirty="0" smtClean="0"/>
              <a:t> </a:t>
            </a:r>
            <a:r>
              <a:rPr lang="fr-FR" dirty="0"/>
              <a:t>: La RDC a connu une croissance économique modeste en 2024, principalement tirée par le secteur non pétrolier. 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Secteur </a:t>
            </a:r>
            <a:r>
              <a:rPr lang="fr-FR" b="1" dirty="0"/>
              <a:t>minier </a:t>
            </a:r>
            <a:r>
              <a:rPr lang="fr-FR" dirty="0"/>
              <a:t>: La RDC est un acteur majeur dans la production de cobalt, fournissant 70% de la production mondiale</a:t>
            </a:r>
            <a:r>
              <a:rPr lang="fr-FR" dirty="0" smtClean="0"/>
              <a:t>,</a:t>
            </a:r>
            <a:endParaRPr lang="fr-FR" dirty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Secteur </a:t>
            </a:r>
            <a:r>
              <a:rPr lang="fr-FR" b="1" dirty="0"/>
              <a:t>agricole </a:t>
            </a:r>
            <a:r>
              <a:rPr lang="fr-FR" dirty="0"/>
              <a:t>: </a:t>
            </a:r>
            <a:r>
              <a:rPr lang="fr-FR" dirty="0" smtClean="0"/>
              <a:t>fait </a:t>
            </a:r>
            <a:r>
              <a:rPr lang="fr-FR" dirty="0"/>
              <a:t>face à de faibles rendements et à une forte dépendance aux importations alimentaires. 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2100" y="150659"/>
            <a:ext cx="8456364" cy="7514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(2/6)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4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Secteur </a:t>
            </a:r>
            <a:r>
              <a:rPr lang="fr-FR" b="1" dirty="0"/>
              <a:t>informel </a:t>
            </a:r>
            <a:r>
              <a:rPr lang="fr-FR" dirty="0"/>
              <a:t>: L'économie informelle joue un rôle significatif, représentant une part importante du PIB et offrant des moyens de subsistance à une grande partie de la population. 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Dette publique </a:t>
            </a:r>
            <a:r>
              <a:rPr lang="fr-FR" dirty="0"/>
              <a:t>: La dette publique de la RDC, bien qu'en diminution, représente un pourcentage important de son PIB.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5595" y="229387"/>
            <a:ext cx="8456364" cy="593959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(3/6)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7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endParaRPr lang="fr-FR" b="1" dirty="0" smtClean="0"/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Inflation</a:t>
            </a:r>
            <a:r>
              <a:rPr lang="fr-FR" dirty="0" smtClean="0"/>
              <a:t> </a:t>
            </a:r>
            <a:r>
              <a:rPr lang="fr-FR" dirty="0"/>
              <a:t>: Le pays a connu des tensions inflationnistes et des dépréciations du franc congolais, affectant le pouvoir d'achat de la population. 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Emploi </a:t>
            </a:r>
            <a:r>
              <a:rPr lang="fr-FR" dirty="0"/>
              <a:t>: Le chômage, notamment dans le secteur informel, est un défi majeur, avec un taux difficile à évaluer en raison de la prédominance de l'économie informelle.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4060" y="116632"/>
            <a:ext cx="8456364" cy="576064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txBody>
          <a:bodyPr vert="horz" lIns="91440" tIns="45720" rIns="91440" bIns="45720" anchor="t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pitchFamily="34" charset="0"/>
                <a:ea typeface="Arial" pitchFamily="34" charset="0"/>
                <a:sym typeface="Arial" pitchFamily="34" charset="0"/>
              </a:defRPr>
            </a:lvl5pPr>
          </a:lstStyle>
          <a:p>
            <a:pPr algn="ctr"/>
            <a:r>
              <a:rPr lang="fr-FR" sz="3200" b="1" dirty="0">
                <a:solidFill>
                  <a:schemeClr val="bg1"/>
                </a:solidFill>
              </a:rPr>
              <a:t>CAS DE LA </a:t>
            </a:r>
            <a:r>
              <a:rPr lang="fr-FR" sz="3200" b="1" dirty="0" smtClean="0">
                <a:solidFill>
                  <a:schemeClr val="bg1"/>
                </a:solidFill>
              </a:rPr>
              <a:t>RDC (4/6)</a:t>
            </a:r>
            <a:endParaRPr lang="fr-FR" sz="3200" b="1" dirty="0">
              <a:solidFill>
                <a:schemeClr val="bg1"/>
              </a:solidFill>
            </a:endParaRPr>
          </a:p>
          <a:p>
            <a:pPr lvl="0" algn="ctr" eaLnBrk="1" latinLnBrk="1" hangingPunct="1"/>
            <a:endParaRPr lang="en-US" altLang="en-US" sz="3200" dirty="0">
              <a:solidFill>
                <a:schemeClr val="lt1"/>
              </a:solidFill>
              <a:latin typeface="Copperplate Gothic Bold" pitchFamily="34" charset="0"/>
            </a:endParaRPr>
          </a:p>
        </p:txBody>
      </p:sp>
      <p:pic>
        <p:nvPicPr>
          <p:cNvPr id="5" name="Picture 2" descr="C:\Users\Deel\Downloads\IMG-20240806-WA03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" y="0"/>
            <a:ext cx="1104911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3836</TotalTime>
  <Words>2516</Words>
  <Application>Microsoft Office PowerPoint</Application>
  <PresentationFormat>Affichage à l'écran (4:3)</PresentationFormat>
  <Paragraphs>620</Paragraphs>
  <Slides>53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Rotonde</vt:lpstr>
      <vt:lpstr>PROJET MITANO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PRESENTATION DU BACK OFFICE (Notre Site Web https://www.mitano5.com/)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Débordements</vt:lpstr>
      <vt:lpstr>Membre inactif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MITANO</dc:title>
  <dc:creator>Deel</dc:creator>
  <cp:lastModifiedBy>Deel</cp:lastModifiedBy>
  <cp:revision>241</cp:revision>
  <dcterms:created xsi:type="dcterms:W3CDTF">2024-07-31T09:24:31Z</dcterms:created>
  <dcterms:modified xsi:type="dcterms:W3CDTF">2025-10-07T08:20:05Z</dcterms:modified>
</cp:coreProperties>
</file>